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+VSEFVDUXRkZ4aK+FFsG6ZUox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1C1076-AA02-4927-AE7A-539E39DE622D}">
  <a:tblStyle styleId="{A41C1076-AA02-4927-AE7A-539E39DE62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276864948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276864948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d276864948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276864948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276864948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d276864948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27686494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27686494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d27686494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76864948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27686494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d276864948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276864948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276864948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d276864948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276864948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276864948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d276864948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276864948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276864948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d276864948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276864948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276864948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d276864948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276864948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276864948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d276864948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adc5d7e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adc5d7e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adc5d7e5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adc5d7e5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adc5d7e54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adc5d7e54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adc5d7e54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dadc5d7e54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adc5d7e5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adc5d7e5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dadc5d7e5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adc5d7e5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adc5d7e5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dadc5d7e5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adc5d7e5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adc5d7e5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dadc5d7e54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adc5d7e5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adc5d7e5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dadc5d7e5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276864948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276864948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d276864948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2768649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2768649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" name="Google Shape;120;g2d2768649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7686494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7686494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d27686494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7686494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27686494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d27686494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27686494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27686494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d27686494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27686494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27686494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d27686494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76864948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276864948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d276864948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27686494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27686494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d27686494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ts val="6000"/>
              <a:buFont typeface="Arial"/>
              <a:buNone/>
              <a:defRPr sz="6000">
                <a:solidFill>
                  <a:srgbClr val="003F7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3890514" y="-1226689"/>
            <a:ext cx="4410972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838200" y="419475"/>
            <a:ext cx="10515600" cy="523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ts val="3600"/>
              <a:buFont typeface="Arial"/>
              <a:buNone/>
              <a:defRPr b="1" sz="3600">
                <a:solidFill>
                  <a:srgbClr val="003F7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838200" y="1043608"/>
            <a:ext cx="10515600" cy="5133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8"/>
          <p:cNvCxnSpPr/>
          <p:nvPr/>
        </p:nvCxnSpPr>
        <p:spPr>
          <a:xfrm>
            <a:off x="838200" y="953560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410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/>
          <p:nvPr/>
        </p:nvSpPr>
        <p:spPr>
          <a:xfrm>
            <a:off x="0" y="0"/>
            <a:ext cx="12192000" cy="99391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0" y="6649278"/>
            <a:ext cx="12192000" cy="251584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Relationship Id="rId6" Type="http://schemas.openxmlformats.org/officeDocument/2006/relationships/hyperlink" Target="https://newsletter.maartengrootendorst.com/p/a-visual-guide-to-mamba-and-stat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hyperlink" Target="https://newsletter.maartengrootendorst.com/p/a-visual-guide-to-mamba-and-state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hyperlink" Target="https://newsletter.maartengrootendorst.com/p/a-visual-guide-to-mamba-and-st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newsletter.maartengrootendorst.com/p/a-visual-guide-to-mamba-and-state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ewsletter.maartengrootendorst.com/p/a-visual-guide-to-mamba-and-state" TargetMode="External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ubstack.com/@maartengrootendorst" TargetMode="External"/><Relationship Id="rId4" Type="http://schemas.openxmlformats.org/officeDocument/2006/relationships/hyperlink" Target="https://newsletter.maartengrootendorst.com/p/a-visual-guide-to-mamba-and-state" TargetMode="External"/><Relationship Id="rId5" Type="http://schemas.openxmlformats.org/officeDocument/2006/relationships/hyperlink" Target="https://www.youtube.com/@umarjamilai" TargetMode="External"/><Relationship Id="rId6" Type="http://schemas.openxmlformats.org/officeDocument/2006/relationships/hyperlink" Target="https://www.youtube.com/watch?v=8Q_tqwpTpVU" TargetMode="External"/><Relationship Id="rId7" Type="http://schemas.openxmlformats.org/officeDocument/2006/relationships/hyperlink" Target="https://doi.org/10.48550/arXiv.2312.0075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hyperlink" Target="https://newsletter.maartengrootendorst.com/p/a-visual-guide-to-mamba-and-stat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newsletter.maartengrootendorst.com/p/a-visual-guide-to-mamba-and-stat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newsletter.maartengrootendorst.com/p/a-visual-guide-to-mamba-and-stat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hyperlink" Target="https://newsletter.maartengrootendorst.com/p/a-visual-guide-to-mamba-and-stat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newsletter.maartengrootendorst.com/p/a-visual-guide-to-mamba-and-state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hyperlink" Target="https://newsletter.maartengrootendorst.com/p/a-visual-guide-to-mamba-and-st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518073" y="1041400"/>
            <a:ext cx="1115585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ts val="6000"/>
              <a:buFont typeface="Arial"/>
              <a:buNone/>
            </a:pPr>
            <a:r>
              <a:rPr b="1" lang="en-US"/>
              <a:t>Reading Group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Presenters: Siyi Du, Shaoming Zheng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Supervisor: Dr. Chen Qin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2024-05-09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276864948_0_82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 Acceleration</a:t>
            </a:r>
            <a:endParaRPr/>
          </a:p>
        </p:txBody>
      </p:sp>
      <p:sp>
        <p:nvSpPr>
          <p:cNvPr id="196" name="Google Shape;196;g2d276864948_0_82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g2d276864948_0_82"/>
          <p:cNvPicPr preferRelativeResize="0"/>
          <p:nvPr/>
        </p:nvPicPr>
        <p:blipFill rotWithShape="1">
          <a:blip r:embed="rId3">
            <a:alphaModFix/>
          </a:blip>
          <a:srcRect b="0" l="0" r="18916" t="0"/>
          <a:stretch/>
        </p:blipFill>
        <p:spPr>
          <a:xfrm>
            <a:off x="754375" y="1927125"/>
            <a:ext cx="3200351" cy="188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d276864948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50" y="1928232"/>
            <a:ext cx="3200349" cy="188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d276864948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191" y="1836275"/>
            <a:ext cx="3630834" cy="19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d276864948_0_82"/>
          <p:cNvSpPr txBox="1"/>
          <p:nvPr/>
        </p:nvSpPr>
        <p:spPr>
          <a:xfrm>
            <a:off x="1375050" y="4152213"/>
            <a:ext cx="184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Step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1" name="Google Shape;201;g2d276864948_0_82"/>
          <p:cNvSpPr txBox="1"/>
          <p:nvPr/>
        </p:nvSpPr>
        <p:spPr>
          <a:xfrm>
            <a:off x="5284100" y="4152213"/>
            <a:ext cx="184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Step 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g2d276864948_0_82"/>
          <p:cNvSpPr txBox="1"/>
          <p:nvPr/>
        </p:nvSpPr>
        <p:spPr>
          <a:xfrm>
            <a:off x="8888375" y="4152213"/>
            <a:ext cx="184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Step 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3" name="Google Shape;203;g2d276864948_0_82"/>
          <p:cNvSpPr txBox="1"/>
          <p:nvPr>
            <p:ph idx="1" type="body"/>
          </p:nvPr>
        </p:nvSpPr>
        <p:spPr>
          <a:xfrm>
            <a:off x="838200" y="1043607"/>
            <a:ext cx="10515600" cy="88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Fast training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276864948_0_82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6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276864948_0_92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with SSMs</a:t>
            </a:r>
            <a:endParaRPr/>
          </a:p>
        </p:txBody>
      </p:sp>
      <p:sp>
        <p:nvSpPr>
          <p:cNvPr id="211" name="Google Shape;211;g2d276864948_0_92"/>
          <p:cNvSpPr txBox="1"/>
          <p:nvPr>
            <p:ph idx="1" type="body"/>
          </p:nvPr>
        </p:nvSpPr>
        <p:spPr>
          <a:xfrm>
            <a:off x="838200" y="1043600"/>
            <a:ext cx="3508800" cy="6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Weak modelling efficacy</a:t>
            </a:r>
            <a:endParaRPr/>
          </a:p>
        </p:txBody>
      </p:sp>
      <p:sp>
        <p:nvSpPr>
          <p:cNvPr id="212" name="Google Shape;212;g2d276864948_0_92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g2d276864948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00" y="3286525"/>
            <a:ext cx="3901800" cy="2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d276864948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442" y="2533100"/>
            <a:ext cx="4523219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d276864948_0_92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216" name="Google Shape;216;g2d276864948_0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650" y="1982687"/>
            <a:ext cx="4708300" cy="11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d276864948_0_92"/>
          <p:cNvSpPr txBox="1"/>
          <p:nvPr/>
        </p:nvSpPr>
        <p:spPr>
          <a:xfrm>
            <a:off x="6462650" y="1599525"/>
            <a:ext cx="274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Selective copying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8" name="Google Shape;218;g2d276864948_0_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6200" y="3928935"/>
            <a:ext cx="5239125" cy="19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d276864948_0_92"/>
          <p:cNvSpPr txBox="1"/>
          <p:nvPr/>
        </p:nvSpPr>
        <p:spPr>
          <a:xfrm>
            <a:off x="6508375" y="3405725"/>
            <a:ext cx="274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lang="en-US" sz="1800">
                <a:solidFill>
                  <a:schemeClr val="dk1"/>
                </a:solidFill>
              </a:rPr>
              <a:t>Induction head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276864948_0_21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Mamba</a:t>
            </a:r>
            <a:endParaRPr/>
          </a:p>
        </p:txBody>
      </p:sp>
      <p:sp>
        <p:nvSpPr>
          <p:cNvPr id="226" name="Google Shape;226;g2d276864948_0_21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7" name="Google Shape;227;g2d276864948_0_21"/>
          <p:cNvGraphicFramePr/>
          <p:nvPr/>
        </p:nvGraphicFramePr>
        <p:xfrm>
          <a:off x="2046325" y="128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{A41C1076-AA02-4927-AE7A-539E39DE622D}</a:tableStyleId>
              </a:tblPr>
              <a:tblGrid>
                <a:gridCol w="1275575"/>
                <a:gridCol w="1350400"/>
                <a:gridCol w="1833000"/>
                <a:gridCol w="1949725"/>
                <a:gridCol w="182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Memory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Modelling Efficacy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Transformers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(parallelizable)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/>
                        <a:t> (quadratically to sequence length)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Large</a:t>
                      </a:r>
                      <a:r>
                        <a:rPr lang="en-US"/>
                        <a:t> (attention map scale to sequence length)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Strong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/>
                        <a:t> (Non parallelizable)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 </a:t>
                      </a:r>
                      <a:r>
                        <a:rPr lang="en-US"/>
                        <a:t>(Constant)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Small</a:t>
                      </a:r>
                      <a:r>
                        <a:rPr lang="en-US"/>
                        <a:t> (Constant)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Strong</a:t>
                      </a:r>
                      <a:r>
                        <a:rPr lang="en-US"/>
                        <a:t> (LSTM)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SSMs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(convolution)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(Constant)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Small </a:t>
                      </a:r>
                      <a:r>
                        <a:rPr lang="en-US"/>
                        <a:t>(Constant)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Weak</a:t>
                      </a:r>
                      <a:r>
                        <a:rPr lang="en-US"/>
                        <a:t> (time-invariant)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Mamba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(convolution)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(Constant)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Small </a:t>
                      </a:r>
                      <a:r>
                        <a:rPr lang="en-US"/>
                        <a:t>(Constant)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Strong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(time-variant)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28" name="Google Shape;228;g2d276864948_0_21"/>
          <p:cNvSpPr txBox="1"/>
          <p:nvPr/>
        </p:nvSpPr>
        <p:spPr>
          <a:xfrm>
            <a:off x="1504575" y="4510375"/>
            <a:ext cx="90069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Make the system parameters input-dependent → Selection mechanism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Keep computation efficient → Hardware-aware algorithm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276864948_0_108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Selection Mechanism</a:t>
            </a:r>
            <a:endParaRPr/>
          </a:p>
        </p:txBody>
      </p:sp>
      <p:sp>
        <p:nvSpPr>
          <p:cNvPr id="235" name="Google Shape;235;g2d276864948_0_108"/>
          <p:cNvSpPr txBox="1"/>
          <p:nvPr>
            <p:ph idx="1" type="body"/>
          </p:nvPr>
        </p:nvSpPr>
        <p:spPr>
          <a:xfrm>
            <a:off x="838200" y="1043606"/>
            <a:ext cx="10515600" cy="11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Make </a:t>
            </a:r>
            <a:r>
              <a:rPr lang="en-US"/>
              <a:t>Δ, </a:t>
            </a:r>
            <a:r>
              <a:rPr b="1" lang="en-US"/>
              <a:t>B</a:t>
            </a:r>
            <a:r>
              <a:rPr lang="en-US"/>
              <a:t>, </a:t>
            </a:r>
            <a:r>
              <a:rPr b="1" lang="en-US"/>
              <a:t>C</a:t>
            </a:r>
            <a:r>
              <a:rPr lang="en-US"/>
              <a:t> to be the </a:t>
            </a:r>
            <a:r>
              <a:rPr lang="en-US"/>
              <a:t>functions</a:t>
            </a:r>
            <a:r>
              <a:rPr lang="en-US"/>
              <a:t> of input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276864948_0_108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2d276864948_0_108"/>
          <p:cNvPicPr preferRelativeResize="0"/>
          <p:nvPr/>
        </p:nvPicPr>
        <p:blipFill rotWithShape="1">
          <a:blip r:embed="rId3">
            <a:alphaModFix/>
          </a:blip>
          <a:srcRect b="0" l="0" r="50631" t="0"/>
          <a:stretch/>
        </p:blipFill>
        <p:spPr>
          <a:xfrm>
            <a:off x="466525" y="1775450"/>
            <a:ext cx="4489902" cy="269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d276864948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150" y="1411375"/>
            <a:ext cx="8766423" cy="2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d276864948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67" y="4568162"/>
            <a:ext cx="4523219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d276864948_0_108"/>
          <p:cNvSpPr txBox="1"/>
          <p:nvPr/>
        </p:nvSpPr>
        <p:spPr>
          <a:xfrm>
            <a:off x="1557925" y="5180900"/>
            <a:ext cx="3451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B: batch size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L: sequence length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D: input channel size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N: size of hidden state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41" name="Google Shape;241;g2d276864948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500" y="2437350"/>
            <a:ext cx="1850625" cy="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d276864948_0_108"/>
          <p:cNvPicPr preferRelativeResize="0"/>
          <p:nvPr/>
        </p:nvPicPr>
        <p:blipFill rotWithShape="1">
          <a:blip r:embed="rId3">
            <a:alphaModFix/>
          </a:blip>
          <a:srcRect b="0" l="49619" r="0" t="0"/>
          <a:stretch/>
        </p:blipFill>
        <p:spPr>
          <a:xfrm>
            <a:off x="7272900" y="1775450"/>
            <a:ext cx="4582077" cy="27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d276864948_0_108"/>
          <p:cNvSpPr/>
          <p:nvPr/>
        </p:nvSpPr>
        <p:spPr>
          <a:xfrm>
            <a:off x="6008000" y="3451200"/>
            <a:ext cx="5259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d276864948_0_108"/>
          <p:cNvSpPr txBox="1"/>
          <p:nvPr/>
        </p:nvSpPr>
        <p:spPr>
          <a:xfrm>
            <a:off x="350525" y="6324825"/>
            <a:ext cx="10267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757575"/>
                </a:solidFill>
              </a:rPr>
              <a:t>Gu, Albert, and Tri Dao. “Mamba: Linear-Time Sequence Modeling with Selective State Spaces.” arXiv, December 1, 2023.</a:t>
            </a:r>
            <a:endParaRPr sz="1000">
              <a:solidFill>
                <a:srgbClr val="7575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276864948_0_117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Hardware-aware Algorithm</a:t>
            </a:r>
            <a:endParaRPr/>
          </a:p>
        </p:txBody>
      </p:sp>
      <p:sp>
        <p:nvSpPr>
          <p:cNvPr id="251" name="Google Shape;251;g2d276864948_0_117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Parallel scan</a:t>
            </a:r>
            <a:endParaRPr/>
          </a:p>
        </p:txBody>
      </p:sp>
      <p:sp>
        <p:nvSpPr>
          <p:cNvPr id="252" name="Google Shape;252;g2d276864948_0_117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g2d27686494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5" y="2298651"/>
            <a:ext cx="4998724" cy="1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d276864948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906" y="1774775"/>
            <a:ext cx="5271324" cy="34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276864948_0_117"/>
          <p:cNvSpPr/>
          <p:nvPr/>
        </p:nvSpPr>
        <p:spPr>
          <a:xfrm>
            <a:off x="5977525" y="3108275"/>
            <a:ext cx="6552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d276864948_0_117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  <p:sp>
        <p:nvSpPr>
          <p:cNvPr id="257" name="Google Shape;257;g2d276864948_0_117"/>
          <p:cNvSpPr txBox="1"/>
          <p:nvPr/>
        </p:nvSpPr>
        <p:spPr>
          <a:xfrm>
            <a:off x="1748450" y="5394275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Recurrence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8" name="Google Shape;258;g2d276864948_0_117"/>
          <p:cNvSpPr txBox="1"/>
          <p:nvPr/>
        </p:nvSpPr>
        <p:spPr>
          <a:xfrm>
            <a:off x="7874925" y="5462850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Mamba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76864948_0_137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/>
              <a:t>Hardware-aware Algorithm</a:t>
            </a:r>
            <a:endParaRPr/>
          </a:p>
        </p:txBody>
      </p:sp>
      <p:sp>
        <p:nvSpPr>
          <p:cNvPr id="265" name="Google Shape;265;g2d276864948_0_137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Parallel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Kernel fusion</a:t>
            </a:r>
            <a:endParaRPr/>
          </a:p>
        </p:txBody>
      </p:sp>
      <p:sp>
        <p:nvSpPr>
          <p:cNvPr id="266" name="Google Shape;266;g2d276864948_0_137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g2d276864948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00" y="1814975"/>
            <a:ext cx="5680796" cy="1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d276864948_0_137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269" name="Google Shape;269;g2d276864948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275" y="1814975"/>
            <a:ext cx="3856101" cy="10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d276864948_0_137"/>
          <p:cNvSpPr/>
          <p:nvPr/>
        </p:nvSpPr>
        <p:spPr>
          <a:xfrm>
            <a:off x="6533775" y="2178650"/>
            <a:ext cx="6171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2d276864948_0_137"/>
          <p:cNvPicPr preferRelativeResize="0"/>
          <p:nvPr/>
        </p:nvPicPr>
        <p:blipFill rotWithShape="1">
          <a:blip r:embed="rId6">
            <a:alphaModFix/>
          </a:blip>
          <a:srcRect b="0" l="49619" r="0" t="0"/>
          <a:stretch/>
        </p:blipFill>
        <p:spPr>
          <a:xfrm>
            <a:off x="3744825" y="3018850"/>
            <a:ext cx="4582077" cy="27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276864948_0_137"/>
          <p:cNvSpPr/>
          <p:nvPr/>
        </p:nvSpPr>
        <p:spPr>
          <a:xfrm>
            <a:off x="3767725" y="4815175"/>
            <a:ext cx="4559100" cy="670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d276864948_0_137"/>
          <p:cNvSpPr txBox="1"/>
          <p:nvPr/>
        </p:nvSpPr>
        <p:spPr>
          <a:xfrm>
            <a:off x="8530225" y="4906625"/>
            <a:ext cx="1112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</a:rPr>
              <a:t>SRAM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276864948_0_156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Hardware-aware Algorithm</a:t>
            </a:r>
            <a:endParaRPr/>
          </a:p>
        </p:txBody>
      </p:sp>
      <p:sp>
        <p:nvSpPr>
          <p:cNvPr id="280" name="Google Shape;280;g2d276864948_0_156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Parallel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Kernel fusion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Recomputation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Do not sa</a:t>
            </a:r>
            <a:r>
              <a:rPr lang="en-US"/>
              <a:t>ve the intermediate states</a:t>
            </a:r>
            <a:endParaRPr/>
          </a:p>
        </p:txBody>
      </p:sp>
      <p:sp>
        <p:nvSpPr>
          <p:cNvPr id="281" name="Google Shape;281;g2d276864948_0_156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2d276864948_0_156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283" name="Google Shape;283;g2d276864948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471" y="2350950"/>
            <a:ext cx="4961050" cy="38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276864948_0_172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Mamba Performance</a:t>
            </a:r>
            <a:endParaRPr/>
          </a:p>
        </p:txBody>
      </p:sp>
      <p:sp>
        <p:nvSpPr>
          <p:cNvPr id="290" name="Google Shape;290;g2d276864948_0_172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Significantly outperform transformers in the long sequence scenario</a:t>
            </a:r>
            <a:endParaRPr/>
          </a:p>
        </p:txBody>
      </p:sp>
      <p:sp>
        <p:nvSpPr>
          <p:cNvPr id="291" name="Google Shape;291;g2d276864948_0_172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g2d276864948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50" y="1823374"/>
            <a:ext cx="10222095" cy="35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76864948_0_180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Mamba Performance</a:t>
            </a:r>
            <a:endParaRPr/>
          </a:p>
        </p:txBody>
      </p:sp>
      <p:sp>
        <p:nvSpPr>
          <p:cNvPr id="299" name="Google Shape;299;g2d276864948_0_180"/>
          <p:cNvSpPr txBox="1"/>
          <p:nvPr>
            <p:ph idx="1" type="body"/>
          </p:nvPr>
        </p:nvSpPr>
        <p:spPr>
          <a:xfrm>
            <a:off x="838200" y="5039019"/>
            <a:ext cx="10515600" cy="113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first attention-free model to match the performance of a strong transformer</a:t>
            </a:r>
            <a:endParaRPr/>
          </a:p>
        </p:txBody>
      </p:sp>
      <p:sp>
        <p:nvSpPr>
          <p:cNvPr id="300" name="Google Shape;300;g2d276864948_0_180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g2d276864948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00" y="1279925"/>
            <a:ext cx="10374999" cy="3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"/>
          <p:cNvSpPr txBox="1"/>
          <p:nvPr>
            <p:ph type="title"/>
          </p:nvPr>
        </p:nvSpPr>
        <p:spPr>
          <a:xfrm>
            <a:off x="838200" y="419475"/>
            <a:ext cx="10515600" cy="523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ct val="100000"/>
              <a:buFont typeface="Arial"/>
              <a:buNone/>
            </a:pPr>
            <a:r>
              <a:rPr lang="en-US"/>
              <a:t>Vision Mamba</a:t>
            </a:r>
            <a:endParaRPr/>
          </a:p>
        </p:txBody>
      </p:sp>
      <p:sp>
        <p:nvSpPr>
          <p:cNvPr id="307" name="Google Shape;307;p3"/>
          <p:cNvSpPr txBox="1"/>
          <p:nvPr>
            <p:ph idx="1" type="body"/>
          </p:nvPr>
        </p:nvSpPr>
        <p:spPr>
          <a:xfrm>
            <a:off x="838200" y="1043608"/>
            <a:ext cx="10515600" cy="5133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Vision Mamba: Efficient Visual Representation Learning with Bidirectional State Space Model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ICML 2024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8" name="Google Shape;308;p3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95736"/>
            <a:ext cx="7772400" cy="93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419475"/>
            <a:ext cx="10515600" cy="523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ct val="100000"/>
              <a:buFont typeface="Arial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2279577" y="1109969"/>
            <a:ext cx="8163206" cy="3062719"/>
            <a:chOff x="470621" y="924262"/>
            <a:chExt cx="8208111" cy="3062719"/>
          </a:xfrm>
        </p:grpSpPr>
        <p:sp>
          <p:nvSpPr>
            <p:cNvPr id="100" name="Google Shape;100;p2"/>
            <p:cNvSpPr/>
            <p:nvPr/>
          </p:nvSpPr>
          <p:spPr>
            <a:xfrm>
              <a:off x="6149418" y="1469818"/>
              <a:ext cx="2529314" cy="2517163"/>
            </a:xfrm>
            <a:custGeom>
              <a:rect b="b" l="l" r="r" t="t"/>
              <a:pathLst>
                <a:path extrusionOk="0" h="2307322" w="2318460">
                  <a:moveTo>
                    <a:pt x="0" y="0"/>
                  </a:moveTo>
                  <a:cubicBezTo>
                    <a:pt x="0" y="0"/>
                    <a:pt x="0" y="0"/>
                    <a:pt x="110201" y="0"/>
                  </a:cubicBezTo>
                  <a:cubicBezTo>
                    <a:pt x="118678" y="2119"/>
                    <a:pt x="129275" y="4239"/>
                    <a:pt x="137752" y="4239"/>
                  </a:cubicBezTo>
                  <a:cubicBezTo>
                    <a:pt x="137752" y="4239"/>
                    <a:pt x="137752" y="4239"/>
                    <a:pt x="680280" y="4239"/>
                  </a:cubicBezTo>
                  <a:cubicBezTo>
                    <a:pt x="754453" y="4239"/>
                    <a:pt x="792600" y="59339"/>
                    <a:pt x="760811" y="129274"/>
                  </a:cubicBezTo>
                  <a:cubicBezTo>
                    <a:pt x="760811" y="129274"/>
                    <a:pt x="712068" y="243714"/>
                    <a:pt x="712068" y="300934"/>
                  </a:cubicBezTo>
                  <a:cubicBezTo>
                    <a:pt x="712068" y="411134"/>
                    <a:pt x="801077" y="500143"/>
                    <a:pt x="911278" y="500143"/>
                  </a:cubicBezTo>
                  <a:cubicBezTo>
                    <a:pt x="1021479" y="500143"/>
                    <a:pt x="1110487" y="411134"/>
                    <a:pt x="1110487" y="300934"/>
                  </a:cubicBezTo>
                  <a:cubicBezTo>
                    <a:pt x="1110487" y="243714"/>
                    <a:pt x="1059625" y="129274"/>
                    <a:pt x="1059625" y="129274"/>
                  </a:cubicBezTo>
                  <a:cubicBezTo>
                    <a:pt x="1029956" y="59339"/>
                    <a:pt x="1068102" y="4239"/>
                    <a:pt x="1142276" y="4239"/>
                  </a:cubicBezTo>
                  <a:cubicBezTo>
                    <a:pt x="1142276" y="4239"/>
                    <a:pt x="1142276" y="4239"/>
                    <a:pt x="1684804" y="4239"/>
                  </a:cubicBezTo>
                  <a:cubicBezTo>
                    <a:pt x="1693281" y="4239"/>
                    <a:pt x="1703878" y="2119"/>
                    <a:pt x="1712355" y="0"/>
                  </a:cubicBezTo>
                  <a:cubicBezTo>
                    <a:pt x="1712355" y="0"/>
                    <a:pt x="1712355" y="0"/>
                    <a:pt x="1822556" y="0"/>
                  </a:cubicBezTo>
                  <a:cubicBezTo>
                    <a:pt x="1822556" y="0"/>
                    <a:pt x="1822556" y="0"/>
                    <a:pt x="1822556" y="137751"/>
                  </a:cubicBezTo>
                  <a:cubicBezTo>
                    <a:pt x="1822556" y="137751"/>
                    <a:pt x="1822556" y="137751"/>
                    <a:pt x="1822556" y="680279"/>
                  </a:cubicBezTo>
                  <a:cubicBezTo>
                    <a:pt x="1822556" y="754453"/>
                    <a:pt x="1879775" y="792599"/>
                    <a:pt x="1947591" y="762930"/>
                  </a:cubicBezTo>
                  <a:cubicBezTo>
                    <a:pt x="1947591" y="760811"/>
                    <a:pt x="1949711" y="760811"/>
                    <a:pt x="1949711" y="760811"/>
                  </a:cubicBezTo>
                  <a:cubicBezTo>
                    <a:pt x="1958188" y="758691"/>
                    <a:pt x="2064150" y="712068"/>
                    <a:pt x="2119251" y="712068"/>
                  </a:cubicBezTo>
                  <a:cubicBezTo>
                    <a:pt x="2157397" y="712068"/>
                    <a:pt x="2193424" y="722664"/>
                    <a:pt x="2223094" y="741737"/>
                  </a:cubicBezTo>
                  <a:cubicBezTo>
                    <a:pt x="2225213" y="741737"/>
                    <a:pt x="2229452" y="743857"/>
                    <a:pt x="2231571" y="745976"/>
                  </a:cubicBezTo>
                  <a:cubicBezTo>
                    <a:pt x="2284552" y="782003"/>
                    <a:pt x="2318460" y="841342"/>
                    <a:pt x="2318460" y="911277"/>
                  </a:cubicBezTo>
                  <a:cubicBezTo>
                    <a:pt x="2318460" y="979093"/>
                    <a:pt x="2284552" y="1040552"/>
                    <a:pt x="2231571" y="1076579"/>
                  </a:cubicBezTo>
                  <a:cubicBezTo>
                    <a:pt x="2229452" y="1078698"/>
                    <a:pt x="2225213" y="1080817"/>
                    <a:pt x="2223094" y="1080817"/>
                  </a:cubicBezTo>
                  <a:cubicBezTo>
                    <a:pt x="2193424" y="1099891"/>
                    <a:pt x="2157397" y="1110487"/>
                    <a:pt x="2119251" y="1110487"/>
                  </a:cubicBezTo>
                  <a:cubicBezTo>
                    <a:pt x="2064150" y="1110487"/>
                    <a:pt x="1958188" y="1063863"/>
                    <a:pt x="1949711" y="1061744"/>
                  </a:cubicBezTo>
                  <a:cubicBezTo>
                    <a:pt x="1949711" y="1061744"/>
                    <a:pt x="1947591" y="1059625"/>
                    <a:pt x="1947591" y="1059625"/>
                  </a:cubicBezTo>
                  <a:cubicBezTo>
                    <a:pt x="1879775" y="1029955"/>
                    <a:pt x="1822556" y="1068102"/>
                    <a:pt x="1822556" y="1142276"/>
                  </a:cubicBezTo>
                  <a:cubicBezTo>
                    <a:pt x="1822556" y="1142276"/>
                    <a:pt x="1822556" y="1142276"/>
                    <a:pt x="1822556" y="1684804"/>
                  </a:cubicBezTo>
                  <a:cubicBezTo>
                    <a:pt x="1822556" y="1684804"/>
                    <a:pt x="1822556" y="1684804"/>
                    <a:pt x="1822556" y="1822555"/>
                  </a:cubicBezTo>
                  <a:cubicBezTo>
                    <a:pt x="1822556" y="1822555"/>
                    <a:pt x="1822556" y="1822555"/>
                    <a:pt x="1821648" y="1822555"/>
                  </a:cubicBezTo>
                  <a:lnTo>
                    <a:pt x="1818252" y="1822555"/>
                  </a:lnTo>
                  <a:lnTo>
                    <a:pt x="1818252" y="1811020"/>
                  </a:lnTo>
                  <a:cubicBezTo>
                    <a:pt x="1818252" y="1809298"/>
                    <a:pt x="1818252" y="1809298"/>
                    <a:pt x="1818252" y="1809298"/>
                  </a:cubicBezTo>
                  <a:cubicBezTo>
                    <a:pt x="1680501" y="1809298"/>
                    <a:pt x="1680501" y="1809298"/>
                    <a:pt x="1680501" y="1809298"/>
                  </a:cubicBezTo>
                  <a:cubicBezTo>
                    <a:pt x="1137973" y="1809298"/>
                    <a:pt x="1137973" y="1809298"/>
                    <a:pt x="1137973" y="1809298"/>
                  </a:cubicBezTo>
                  <a:cubicBezTo>
                    <a:pt x="1061680" y="1809298"/>
                    <a:pt x="1025653" y="1866518"/>
                    <a:pt x="1055322" y="1936453"/>
                  </a:cubicBezTo>
                  <a:cubicBezTo>
                    <a:pt x="1055322" y="1936453"/>
                    <a:pt x="1106184" y="2050893"/>
                    <a:pt x="1106184" y="2108112"/>
                  </a:cubicBezTo>
                  <a:cubicBezTo>
                    <a:pt x="1106184" y="2218313"/>
                    <a:pt x="1017176" y="2307322"/>
                    <a:pt x="906974" y="2307322"/>
                  </a:cubicBezTo>
                  <a:cubicBezTo>
                    <a:pt x="796773" y="2307322"/>
                    <a:pt x="707765" y="2218313"/>
                    <a:pt x="707765" y="2108112"/>
                  </a:cubicBezTo>
                  <a:cubicBezTo>
                    <a:pt x="707765" y="2050893"/>
                    <a:pt x="756508" y="1936453"/>
                    <a:pt x="756508" y="1936453"/>
                  </a:cubicBezTo>
                  <a:cubicBezTo>
                    <a:pt x="788296" y="1866518"/>
                    <a:pt x="750150" y="1809298"/>
                    <a:pt x="673857" y="1809298"/>
                  </a:cubicBezTo>
                  <a:cubicBezTo>
                    <a:pt x="133448" y="1809298"/>
                    <a:pt x="133448" y="1809298"/>
                    <a:pt x="133448" y="1809298"/>
                  </a:cubicBezTo>
                  <a:cubicBezTo>
                    <a:pt x="64573" y="1809298"/>
                    <a:pt x="30135" y="1809298"/>
                    <a:pt x="12916" y="1809298"/>
                  </a:cubicBezTo>
                  <a:lnTo>
                    <a:pt x="0" y="1809298"/>
                  </a:lnTo>
                  <a:lnTo>
                    <a:pt x="0" y="1805336"/>
                  </a:lnTo>
                  <a:cubicBezTo>
                    <a:pt x="0" y="1788117"/>
                    <a:pt x="0" y="1753680"/>
                    <a:pt x="0" y="1684804"/>
                  </a:cubicBezTo>
                  <a:cubicBezTo>
                    <a:pt x="0" y="1684804"/>
                    <a:pt x="0" y="1684804"/>
                    <a:pt x="0" y="1142276"/>
                  </a:cubicBezTo>
                  <a:cubicBezTo>
                    <a:pt x="0" y="1068102"/>
                    <a:pt x="57220" y="1029955"/>
                    <a:pt x="127155" y="1059625"/>
                  </a:cubicBezTo>
                  <a:cubicBezTo>
                    <a:pt x="127155" y="1059625"/>
                    <a:pt x="241595" y="1110487"/>
                    <a:pt x="298815" y="1110487"/>
                  </a:cubicBezTo>
                  <a:cubicBezTo>
                    <a:pt x="406896" y="1110487"/>
                    <a:pt x="498024" y="1021478"/>
                    <a:pt x="498024" y="911277"/>
                  </a:cubicBezTo>
                  <a:cubicBezTo>
                    <a:pt x="498024" y="801076"/>
                    <a:pt x="406896" y="712068"/>
                    <a:pt x="298815" y="712068"/>
                  </a:cubicBezTo>
                  <a:cubicBezTo>
                    <a:pt x="241595" y="712068"/>
                    <a:pt x="127155" y="760811"/>
                    <a:pt x="127155" y="760811"/>
                  </a:cubicBezTo>
                  <a:cubicBezTo>
                    <a:pt x="57220" y="792599"/>
                    <a:pt x="0" y="754453"/>
                    <a:pt x="0" y="680279"/>
                  </a:cubicBezTo>
                  <a:cubicBezTo>
                    <a:pt x="0" y="680279"/>
                    <a:pt x="0" y="680279"/>
                    <a:pt x="0" y="137751"/>
                  </a:cubicBezTo>
                  <a:cubicBezTo>
                    <a:pt x="0" y="137751"/>
                    <a:pt x="0" y="137751"/>
                    <a:pt x="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0621" y="924262"/>
              <a:ext cx="2531816" cy="2529313"/>
            </a:xfrm>
            <a:custGeom>
              <a:rect b="b" l="l" r="r" t="t"/>
              <a:pathLst>
                <a:path extrusionOk="0" h="1094" w="1095">
                  <a:moveTo>
                    <a:pt x="1000" y="571"/>
                  </a:moveTo>
                  <a:cubicBezTo>
                    <a:pt x="974" y="571"/>
                    <a:pt x="920" y="594"/>
                    <a:pt x="920" y="594"/>
                  </a:cubicBezTo>
                  <a:cubicBezTo>
                    <a:pt x="887" y="609"/>
                    <a:pt x="860" y="591"/>
                    <a:pt x="860" y="555"/>
                  </a:cubicBezTo>
                  <a:cubicBezTo>
                    <a:pt x="860" y="300"/>
                    <a:pt x="860" y="300"/>
                    <a:pt x="860" y="300"/>
                  </a:cubicBezTo>
                  <a:cubicBezTo>
                    <a:pt x="860" y="300"/>
                    <a:pt x="860" y="300"/>
                    <a:pt x="860" y="300"/>
                  </a:cubicBezTo>
                  <a:cubicBezTo>
                    <a:pt x="860" y="235"/>
                    <a:pt x="860" y="235"/>
                    <a:pt x="860" y="235"/>
                  </a:cubicBezTo>
                  <a:cubicBezTo>
                    <a:pt x="795" y="235"/>
                    <a:pt x="795" y="235"/>
                    <a:pt x="795" y="235"/>
                  </a:cubicBezTo>
                  <a:cubicBezTo>
                    <a:pt x="795" y="235"/>
                    <a:pt x="795" y="235"/>
                    <a:pt x="795" y="235"/>
                  </a:cubicBezTo>
                  <a:cubicBezTo>
                    <a:pt x="540" y="235"/>
                    <a:pt x="540" y="235"/>
                    <a:pt x="540" y="235"/>
                  </a:cubicBezTo>
                  <a:cubicBezTo>
                    <a:pt x="504" y="235"/>
                    <a:pt x="486" y="208"/>
                    <a:pt x="501" y="175"/>
                  </a:cubicBezTo>
                  <a:cubicBezTo>
                    <a:pt x="501" y="175"/>
                    <a:pt x="501" y="175"/>
                    <a:pt x="501" y="175"/>
                  </a:cubicBezTo>
                  <a:cubicBezTo>
                    <a:pt x="503" y="171"/>
                    <a:pt x="524" y="120"/>
                    <a:pt x="524" y="94"/>
                  </a:cubicBezTo>
                  <a:cubicBezTo>
                    <a:pt x="524" y="94"/>
                    <a:pt x="524" y="94"/>
                    <a:pt x="524" y="94"/>
                  </a:cubicBezTo>
                  <a:cubicBezTo>
                    <a:pt x="524" y="94"/>
                    <a:pt x="524" y="94"/>
                    <a:pt x="524" y="94"/>
                  </a:cubicBezTo>
                  <a:cubicBezTo>
                    <a:pt x="524" y="94"/>
                    <a:pt x="524" y="94"/>
                    <a:pt x="524" y="94"/>
                  </a:cubicBezTo>
                  <a:cubicBezTo>
                    <a:pt x="524" y="77"/>
                    <a:pt x="519" y="60"/>
                    <a:pt x="511" y="46"/>
                  </a:cubicBezTo>
                  <a:cubicBezTo>
                    <a:pt x="510" y="44"/>
                    <a:pt x="509" y="43"/>
                    <a:pt x="508" y="42"/>
                  </a:cubicBezTo>
                  <a:cubicBezTo>
                    <a:pt x="491" y="17"/>
                    <a:pt x="463" y="0"/>
                    <a:pt x="430" y="0"/>
                  </a:cubicBezTo>
                  <a:cubicBezTo>
                    <a:pt x="398" y="0"/>
                    <a:pt x="369" y="17"/>
                    <a:pt x="352" y="42"/>
                  </a:cubicBezTo>
                  <a:cubicBezTo>
                    <a:pt x="351" y="43"/>
                    <a:pt x="351" y="44"/>
                    <a:pt x="350" y="46"/>
                  </a:cubicBezTo>
                  <a:cubicBezTo>
                    <a:pt x="341" y="60"/>
                    <a:pt x="336" y="77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94"/>
                    <a:pt x="336" y="94"/>
                    <a:pt x="336" y="94"/>
                  </a:cubicBezTo>
                  <a:cubicBezTo>
                    <a:pt x="336" y="120"/>
                    <a:pt x="358" y="171"/>
                    <a:pt x="360" y="175"/>
                  </a:cubicBezTo>
                  <a:cubicBezTo>
                    <a:pt x="360" y="175"/>
                    <a:pt x="360" y="175"/>
                    <a:pt x="360" y="175"/>
                  </a:cubicBezTo>
                  <a:cubicBezTo>
                    <a:pt x="374" y="208"/>
                    <a:pt x="357" y="235"/>
                    <a:pt x="321" y="235"/>
                  </a:cubicBezTo>
                  <a:cubicBezTo>
                    <a:pt x="66" y="235"/>
                    <a:pt x="66" y="235"/>
                    <a:pt x="66" y="235"/>
                  </a:cubicBezTo>
                  <a:cubicBezTo>
                    <a:pt x="66" y="235"/>
                    <a:pt x="66" y="235"/>
                    <a:pt x="65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91"/>
                    <a:pt x="2" y="295"/>
                    <a:pt x="2" y="300"/>
                  </a:cubicBezTo>
                  <a:cubicBezTo>
                    <a:pt x="2" y="555"/>
                    <a:pt x="2" y="555"/>
                    <a:pt x="2" y="555"/>
                  </a:cubicBezTo>
                  <a:cubicBezTo>
                    <a:pt x="2" y="591"/>
                    <a:pt x="29" y="609"/>
                    <a:pt x="62" y="594"/>
                  </a:cubicBezTo>
                  <a:cubicBezTo>
                    <a:pt x="62" y="594"/>
                    <a:pt x="115" y="571"/>
                    <a:pt x="142" y="571"/>
                  </a:cubicBezTo>
                  <a:cubicBezTo>
                    <a:pt x="194" y="571"/>
                    <a:pt x="236" y="613"/>
                    <a:pt x="236" y="665"/>
                  </a:cubicBezTo>
                  <a:cubicBezTo>
                    <a:pt x="236" y="717"/>
                    <a:pt x="194" y="759"/>
                    <a:pt x="142" y="759"/>
                  </a:cubicBezTo>
                  <a:cubicBezTo>
                    <a:pt x="115" y="759"/>
                    <a:pt x="62" y="735"/>
                    <a:pt x="62" y="735"/>
                  </a:cubicBezTo>
                  <a:cubicBezTo>
                    <a:pt x="29" y="721"/>
                    <a:pt x="2" y="738"/>
                    <a:pt x="2" y="774"/>
                  </a:cubicBezTo>
                  <a:cubicBezTo>
                    <a:pt x="2" y="1029"/>
                    <a:pt x="2" y="1029"/>
                    <a:pt x="2" y="1029"/>
                  </a:cubicBezTo>
                  <a:cubicBezTo>
                    <a:pt x="2" y="1034"/>
                    <a:pt x="1" y="1039"/>
                    <a:pt x="0" y="1043"/>
                  </a:cubicBezTo>
                  <a:cubicBezTo>
                    <a:pt x="0" y="1094"/>
                    <a:pt x="0" y="1094"/>
                    <a:pt x="0" y="1094"/>
                  </a:cubicBezTo>
                  <a:cubicBezTo>
                    <a:pt x="66" y="1094"/>
                    <a:pt x="66" y="1094"/>
                    <a:pt x="66" y="1094"/>
                  </a:cubicBezTo>
                  <a:cubicBezTo>
                    <a:pt x="321" y="1094"/>
                    <a:pt x="321" y="1094"/>
                    <a:pt x="321" y="1094"/>
                  </a:cubicBezTo>
                  <a:cubicBezTo>
                    <a:pt x="357" y="1094"/>
                    <a:pt x="374" y="1068"/>
                    <a:pt x="360" y="1035"/>
                  </a:cubicBezTo>
                  <a:cubicBezTo>
                    <a:pt x="360" y="1035"/>
                    <a:pt x="336" y="981"/>
                    <a:pt x="336" y="954"/>
                  </a:cubicBezTo>
                  <a:cubicBezTo>
                    <a:pt x="336" y="902"/>
                    <a:pt x="378" y="860"/>
                    <a:pt x="430" y="860"/>
                  </a:cubicBezTo>
                  <a:cubicBezTo>
                    <a:pt x="482" y="860"/>
                    <a:pt x="524" y="902"/>
                    <a:pt x="524" y="954"/>
                  </a:cubicBezTo>
                  <a:cubicBezTo>
                    <a:pt x="524" y="981"/>
                    <a:pt x="501" y="1035"/>
                    <a:pt x="501" y="1035"/>
                  </a:cubicBezTo>
                  <a:cubicBezTo>
                    <a:pt x="486" y="1068"/>
                    <a:pt x="504" y="1094"/>
                    <a:pt x="540" y="1094"/>
                  </a:cubicBezTo>
                  <a:cubicBezTo>
                    <a:pt x="795" y="1094"/>
                    <a:pt x="795" y="1094"/>
                    <a:pt x="795" y="1094"/>
                  </a:cubicBezTo>
                  <a:cubicBezTo>
                    <a:pt x="860" y="1094"/>
                    <a:pt x="860" y="1094"/>
                    <a:pt x="860" y="1094"/>
                  </a:cubicBezTo>
                  <a:cubicBezTo>
                    <a:pt x="860" y="1029"/>
                    <a:pt x="860" y="1029"/>
                    <a:pt x="860" y="1029"/>
                  </a:cubicBezTo>
                  <a:cubicBezTo>
                    <a:pt x="860" y="774"/>
                    <a:pt x="860" y="774"/>
                    <a:pt x="860" y="774"/>
                  </a:cubicBezTo>
                  <a:cubicBezTo>
                    <a:pt x="860" y="738"/>
                    <a:pt x="887" y="721"/>
                    <a:pt x="920" y="735"/>
                  </a:cubicBezTo>
                  <a:cubicBezTo>
                    <a:pt x="920" y="735"/>
                    <a:pt x="974" y="759"/>
                    <a:pt x="1000" y="759"/>
                  </a:cubicBezTo>
                  <a:cubicBezTo>
                    <a:pt x="1052" y="759"/>
                    <a:pt x="1095" y="717"/>
                    <a:pt x="1095" y="665"/>
                  </a:cubicBezTo>
                  <a:cubicBezTo>
                    <a:pt x="1095" y="613"/>
                    <a:pt x="1052" y="571"/>
                    <a:pt x="1000" y="57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343632" y="1471251"/>
              <a:ext cx="4388608" cy="198232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1749218" y="3113068"/>
            <a:ext cx="4922846" cy="2479374"/>
            <a:chOff x="-6475" y="2915457"/>
            <a:chExt cx="4922846" cy="2516012"/>
          </a:xfrm>
        </p:grpSpPr>
        <p:grpSp>
          <p:nvGrpSpPr>
            <p:cNvPr id="104" name="Google Shape;104;p2"/>
            <p:cNvGrpSpPr/>
            <p:nvPr/>
          </p:nvGrpSpPr>
          <p:grpSpPr>
            <a:xfrm>
              <a:off x="-6475" y="2915457"/>
              <a:ext cx="4922846" cy="2516012"/>
              <a:chOff x="-6475" y="2915457"/>
              <a:chExt cx="4922846" cy="2516012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2387057" y="2915457"/>
                <a:ext cx="2529314" cy="2516012"/>
              </a:xfrm>
              <a:custGeom>
                <a:rect b="b" l="l" r="r" t="t"/>
                <a:pathLst>
                  <a:path extrusionOk="0" h="2516012" w="2529314">
                    <a:moveTo>
                      <a:pt x="1536618" y="0"/>
                    </a:moveTo>
                    <a:cubicBezTo>
                      <a:pt x="1656851" y="0"/>
                      <a:pt x="1753961" y="97104"/>
                      <a:pt x="1753961" y="217327"/>
                    </a:cubicBezTo>
                    <a:cubicBezTo>
                      <a:pt x="1753961" y="279751"/>
                      <a:pt x="1700782" y="404598"/>
                      <a:pt x="1700782" y="404598"/>
                    </a:cubicBezTo>
                    <a:cubicBezTo>
                      <a:pt x="1666099" y="480893"/>
                      <a:pt x="1707718" y="541005"/>
                      <a:pt x="1790956" y="541005"/>
                    </a:cubicBezTo>
                    <a:cubicBezTo>
                      <a:pt x="2380557" y="541005"/>
                      <a:pt x="2380557" y="541005"/>
                      <a:pt x="2380557" y="541005"/>
                    </a:cubicBezTo>
                    <a:cubicBezTo>
                      <a:pt x="2493275" y="541005"/>
                      <a:pt x="2521454" y="541005"/>
                      <a:pt x="2528499" y="541005"/>
                    </a:cubicBezTo>
                    <a:lnTo>
                      <a:pt x="2529314" y="541005"/>
                    </a:lnTo>
                    <a:lnTo>
                      <a:pt x="2529314" y="545515"/>
                    </a:lnTo>
                    <a:cubicBezTo>
                      <a:pt x="2529314" y="564309"/>
                      <a:pt x="2529314" y="601898"/>
                      <a:pt x="2529314" y="677074"/>
                    </a:cubicBezTo>
                    <a:cubicBezTo>
                      <a:pt x="2529314" y="677074"/>
                      <a:pt x="2529314" y="677074"/>
                      <a:pt x="2529314" y="1269235"/>
                    </a:cubicBezTo>
                    <a:cubicBezTo>
                      <a:pt x="2529314" y="1352508"/>
                      <a:pt x="2466890" y="1391831"/>
                      <a:pt x="2392907" y="1359447"/>
                    </a:cubicBezTo>
                    <a:cubicBezTo>
                      <a:pt x="2392907" y="1359447"/>
                      <a:pt x="2268060" y="1303932"/>
                      <a:pt x="2205636" y="1303932"/>
                    </a:cubicBezTo>
                    <a:cubicBezTo>
                      <a:pt x="2085413" y="1303932"/>
                      <a:pt x="1988309" y="1401084"/>
                      <a:pt x="1988309" y="1521366"/>
                    </a:cubicBezTo>
                    <a:cubicBezTo>
                      <a:pt x="1988309" y="1641649"/>
                      <a:pt x="2085413" y="1738801"/>
                      <a:pt x="2205636" y="1738801"/>
                    </a:cubicBezTo>
                    <a:cubicBezTo>
                      <a:pt x="2268060" y="1738801"/>
                      <a:pt x="2392907" y="1685599"/>
                      <a:pt x="2392907" y="1685599"/>
                    </a:cubicBezTo>
                    <a:cubicBezTo>
                      <a:pt x="2466890" y="1650902"/>
                      <a:pt x="2529314" y="1692538"/>
                      <a:pt x="2529314" y="1775811"/>
                    </a:cubicBezTo>
                    <a:cubicBezTo>
                      <a:pt x="2529314" y="1775811"/>
                      <a:pt x="2529314" y="1775811"/>
                      <a:pt x="2529314" y="2365659"/>
                    </a:cubicBezTo>
                    <a:cubicBezTo>
                      <a:pt x="2529314" y="2365659"/>
                      <a:pt x="2529314" y="2365659"/>
                      <a:pt x="2529314" y="2516012"/>
                    </a:cubicBezTo>
                    <a:cubicBezTo>
                      <a:pt x="2529314" y="2516012"/>
                      <a:pt x="2529314" y="2516012"/>
                      <a:pt x="2411403" y="2516012"/>
                    </a:cubicBezTo>
                    <a:cubicBezTo>
                      <a:pt x="2399843" y="2513699"/>
                      <a:pt x="2390595" y="2513699"/>
                      <a:pt x="2379035" y="2513699"/>
                    </a:cubicBezTo>
                    <a:cubicBezTo>
                      <a:pt x="2379035" y="2513699"/>
                      <a:pt x="2379035" y="2513699"/>
                      <a:pt x="1789478" y="2513699"/>
                    </a:cubicBezTo>
                    <a:cubicBezTo>
                      <a:pt x="1706247" y="2513699"/>
                      <a:pt x="1664631" y="2451244"/>
                      <a:pt x="1699311" y="2374911"/>
                    </a:cubicBezTo>
                    <a:cubicBezTo>
                      <a:pt x="1699311" y="2374911"/>
                      <a:pt x="1752486" y="2250002"/>
                      <a:pt x="1752486" y="2187548"/>
                    </a:cubicBezTo>
                    <a:cubicBezTo>
                      <a:pt x="1752486" y="2067265"/>
                      <a:pt x="1655383" y="1970114"/>
                      <a:pt x="1535160" y="1970114"/>
                    </a:cubicBezTo>
                    <a:cubicBezTo>
                      <a:pt x="1414936" y="1970114"/>
                      <a:pt x="1317833" y="2067265"/>
                      <a:pt x="1317833" y="2187548"/>
                    </a:cubicBezTo>
                    <a:cubicBezTo>
                      <a:pt x="1317833" y="2250002"/>
                      <a:pt x="1373321" y="2374911"/>
                      <a:pt x="1373321" y="2374911"/>
                    </a:cubicBezTo>
                    <a:cubicBezTo>
                      <a:pt x="1405688" y="2451244"/>
                      <a:pt x="1366385" y="2513699"/>
                      <a:pt x="1283153" y="2513699"/>
                    </a:cubicBezTo>
                    <a:cubicBezTo>
                      <a:pt x="1283153" y="2513699"/>
                      <a:pt x="1283153" y="2513699"/>
                      <a:pt x="693596" y="2513699"/>
                    </a:cubicBezTo>
                    <a:cubicBezTo>
                      <a:pt x="682036" y="2513699"/>
                      <a:pt x="670477" y="2513699"/>
                      <a:pt x="661229" y="2516012"/>
                    </a:cubicBezTo>
                    <a:cubicBezTo>
                      <a:pt x="661229" y="2516012"/>
                      <a:pt x="661229" y="2516012"/>
                      <a:pt x="541005" y="2516012"/>
                    </a:cubicBezTo>
                    <a:cubicBezTo>
                      <a:pt x="541005" y="2516012"/>
                      <a:pt x="541005" y="2516012"/>
                      <a:pt x="541005" y="2365659"/>
                    </a:cubicBezTo>
                    <a:cubicBezTo>
                      <a:pt x="541005" y="2365659"/>
                      <a:pt x="541005" y="2365659"/>
                      <a:pt x="541005" y="1775811"/>
                    </a:cubicBezTo>
                    <a:cubicBezTo>
                      <a:pt x="541005" y="1692538"/>
                      <a:pt x="480893" y="1650902"/>
                      <a:pt x="404598" y="1685599"/>
                    </a:cubicBezTo>
                    <a:cubicBezTo>
                      <a:pt x="393038" y="1690225"/>
                      <a:pt x="277439" y="1738801"/>
                      <a:pt x="217327" y="1738801"/>
                    </a:cubicBezTo>
                    <a:cubicBezTo>
                      <a:pt x="175711" y="1738801"/>
                      <a:pt x="138719" y="1727235"/>
                      <a:pt x="104040" y="1708730"/>
                    </a:cubicBezTo>
                    <a:cubicBezTo>
                      <a:pt x="101728" y="1706417"/>
                      <a:pt x="99416" y="1704104"/>
                      <a:pt x="94792" y="1701790"/>
                    </a:cubicBezTo>
                    <a:cubicBezTo>
                      <a:pt x="36992" y="1662467"/>
                      <a:pt x="0" y="1597700"/>
                      <a:pt x="0" y="1521366"/>
                    </a:cubicBezTo>
                    <a:cubicBezTo>
                      <a:pt x="0" y="1447346"/>
                      <a:pt x="36992" y="1380265"/>
                      <a:pt x="94792" y="1340942"/>
                    </a:cubicBezTo>
                    <a:cubicBezTo>
                      <a:pt x="99416" y="1338629"/>
                      <a:pt x="101728" y="1336316"/>
                      <a:pt x="104040" y="1336316"/>
                    </a:cubicBezTo>
                    <a:cubicBezTo>
                      <a:pt x="138719" y="1315498"/>
                      <a:pt x="175711" y="1303932"/>
                      <a:pt x="217327" y="1303932"/>
                    </a:cubicBezTo>
                    <a:cubicBezTo>
                      <a:pt x="277439" y="1303932"/>
                      <a:pt x="393038" y="1354821"/>
                      <a:pt x="404598" y="1359447"/>
                    </a:cubicBezTo>
                    <a:cubicBezTo>
                      <a:pt x="480893" y="1391831"/>
                      <a:pt x="541005" y="1350195"/>
                      <a:pt x="541005" y="1269235"/>
                    </a:cubicBezTo>
                    <a:cubicBezTo>
                      <a:pt x="541005" y="1269235"/>
                      <a:pt x="541005" y="1269235"/>
                      <a:pt x="541005" y="677074"/>
                    </a:cubicBezTo>
                    <a:cubicBezTo>
                      <a:pt x="541005" y="677074"/>
                      <a:pt x="541005" y="677074"/>
                      <a:pt x="541005" y="526721"/>
                    </a:cubicBezTo>
                    <a:lnTo>
                      <a:pt x="542389" y="526721"/>
                    </a:lnTo>
                    <a:lnTo>
                      <a:pt x="542389" y="539163"/>
                    </a:lnTo>
                    <a:cubicBezTo>
                      <a:pt x="542389" y="541005"/>
                      <a:pt x="542389" y="541005"/>
                      <a:pt x="542389" y="541005"/>
                    </a:cubicBezTo>
                    <a:cubicBezTo>
                      <a:pt x="694992" y="541005"/>
                      <a:pt x="694992" y="541005"/>
                      <a:pt x="694992" y="541005"/>
                    </a:cubicBezTo>
                    <a:cubicBezTo>
                      <a:pt x="1284593" y="541005"/>
                      <a:pt x="1284593" y="541005"/>
                      <a:pt x="1284593" y="541005"/>
                    </a:cubicBezTo>
                    <a:cubicBezTo>
                      <a:pt x="1367831" y="541005"/>
                      <a:pt x="1407137" y="480893"/>
                      <a:pt x="1374767" y="404598"/>
                    </a:cubicBezTo>
                    <a:cubicBezTo>
                      <a:pt x="1374767" y="404598"/>
                      <a:pt x="1319275" y="279751"/>
                      <a:pt x="1319275" y="217327"/>
                    </a:cubicBezTo>
                    <a:cubicBezTo>
                      <a:pt x="1319275" y="97104"/>
                      <a:pt x="1416386" y="0"/>
                      <a:pt x="1536618" y="0"/>
                    </a:cubicBezTo>
                    <a:close/>
                  </a:path>
                </a:pathLst>
              </a:cu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-6475" y="2915457"/>
                <a:ext cx="2529314" cy="2516012"/>
              </a:xfrm>
              <a:custGeom>
                <a:rect b="b" l="l" r="r" t="t"/>
                <a:pathLst>
                  <a:path extrusionOk="0" h="2516012" w="2529314">
                    <a:moveTo>
                      <a:pt x="1536618" y="0"/>
                    </a:moveTo>
                    <a:cubicBezTo>
                      <a:pt x="1656851" y="0"/>
                      <a:pt x="1753961" y="97104"/>
                      <a:pt x="1753961" y="217327"/>
                    </a:cubicBezTo>
                    <a:cubicBezTo>
                      <a:pt x="1753961" y="279751"/>
                      <a:pt x="1700782" y="404598"/>
                      <a:pt x="1700782" y="404598"/>
                    </a:cubicBezTo>
                    <a:cubicBezTo>
                      <a:pt x="1666099" y="480893"/>
                      <a:pt x="1707718" y="541005"/>
                      <a:pt x="1790956" y="541005"/>
                    </a:cubicBezTo>
                    <a:cubicBezTo>
                      <a:pt x="2380557" y="541005"/>
                      <a:pt x="2380557" y="541005"/>
                      <a:pt x="2380557" y="541005"/>
                    </a:cubicBezTo>
                    <a:cubicBezTo>
                      <a:pt x="2493275" y="541005"/>
                      <a:pt x="2521454" y="541005"/>
                      <a:pt x="2528499" y="541005"/>
                    </a:cubicBezTo>
                    <a:lnTo>
                      <a:pt x="2529314" y="541005"/>
                    </a:lnTo>
                    <a:lnTo>
                      <a:pt x="2529314" y="545515"/>
                    </a:lnTo>
                    <a:cubicBezTo>
                      <a:pt x="2529314" y="564309"/>
                      <a:pt x="2529314" y="601898"/>
                      <a:pt x="2529314" y="677074"/>
                    </a:cubicBezTo>
                    <a:cubicBezTo>
                      <a:pt x="2529314" y="677074"/>
                      <a:pt x="2529314" y="677074"/>
                      <a:pt x="2529314" y="1269235"/>
                    </a:cubicBezTo>
                    <a:cubicBezTo>
                      <a:pt x="2529314" y="1352508"/>
                      <a:pt x="2466890" y="1391831"/>
                      <a:pt x="2392907" y="1359447"/>
                    </a:cubicBezTo>
                    <a:cubicBezTo>
                      <a:pt x="2392907" y="1359447"/>
                      <a:pt x="2268060" y="1303932"/>
                      <a:pt x="2205636" y="1303932"/>
                    </a:cubicBezTo>
                    <a:cubicBezTo>
                      <a:pt x="2085413" y="1303932"/>
                      <a:pt x="1988309" y="1401084"/>
                      <a:pt x="1988309" y="1521366"/>
                    </a:cubicBezTo>
                    <a:cubicBezTo>
                      <a:pt x="1988309" y="1641649"/>
                      <a:pt x="2085413" y="1738801"/>
                      <a:pt x="2205636" y="1738801"/>
                    </a:cubicBezTo>
                    <a:cubicBezTo>
                      <a:pt x="2268060" y="1738801"/>
                      <a:pt x="2392907" y="1685599"/>
                      <a:pt x="2392907" y="1685599"/>
                    </a:cubicBezTo>
                    <a:cubicBezTo>
                      <a:pt x="2466890" y="1650902"/>
                      <a:pt x="2529314" y="1692538"/>
                      <a:pt x="2529314" y="1775811"/>
                    </a:cubicBezTo>
                    <a:cubicBezTo>
                      <a:pt x="2529314" y="1775811"/>
                      <a:pt x="2529314" y="1775811"/>
                      <a:pt x="2529314" y="2365659"/>
                    </a:cubicBezTo>
                    <a:cubicBezTo>
                      <a:pt x="2529314" y="2365659"/>
                      <a:pt x="2529314" y="2365659"/>
                      <a:pt x="2529314" y="2516012"/>
                    </a:cubicBezTo>
                    <a:cubicBezTo>
                      <a:pt x="2529314" y="2516012"/>
                      <a:pt x="2529314" y="2516012"/>
                      <a:pt x="2411403" y="2516012"/>
                    </a:cubicBezTo>
                    <a:cubicBezTo>
                      <a:pt x="2399843" y="2513699"/>
                      <a:pt x="2390595" y="2513699"/>
                      <a:pt x="2379035" y="2513699"/>
                    </a:cubicBezTo>
                    <a:cubicBezTo>
                      <a:pt x="2379035" y="2513699"/>
                      <a:pt x="2379035" y="2513699"/>
                      <a:pt x="1789478" y="2513699"/>
                    </a:cubicBezTo>
                    <a:cubicBezTo>
                      <a:pt x="1706247" y="2513699"/>
                      <a:pt x="1664631" y="2451244"/>
                      <a:pt x="1699311" y="2374911"/>
                    </a:cubicBezTo>
                    <a:cubicBezTo>
                      <a:pt x="1699311" y="2374911"/>
                      <a:pt x="1752486" y="2250002"/>
                      <a:pt x="1752486" y="2187548"/>
                    </a:cubicBezTo>
                    <a:cubicBezTo>
                      <a:pt x="1752486" y="2067265"/>
                      <a:pt x="1655383" y="1970114"/>
                      <a:pt x="1535160" y="1970114"/>
                    </a:cubicBezTo>
                    <a:cubicBezTo>
                      <a:pt x="1414936" y="1970114"/>
                      <a:pt x="1317833" y="2067265"/>
                      <a:pt x="1317833" y="2187548"/>
                    </a:cubicBezTo>
                    <a:cubicBezTo>
                      <a:pt x="1317833" y="2250002"/>
                      <a:pt x="1373321" y="2374911"/>
                      <a:pt x="1373321" y="2374911"/>
                    </a:cubicBezTo>
                    <a:cubicBezTo>
                      <a:pt x="1405688" y="2451244"/>
                      <a:pt x="1366385" y="2513699"/>
                      <a:pt x="1283153" y="2513699"/>
                    </a:cubicBezTo>
                    <a:cubicBezTo>
                      <a:pt x="1283153" y="2513699"/>
                      <a:pt x="1283153" y="2513699"/>
                      <a:pt x="693596" y="2513699"/>
                    </a:cubicBezTo>
                    <a:cubicBezTo>
                      <a:pt x="682036" y="2513699"/>
                      <a:pt x="670477" y="2513699"/>
                      <a:pt x="661229" y="2516012"/>
                    </a:cubicBezTo>
                    <a:cubicBezTo>
                      <a:pt x="661229" y="2516012"/>
                      <a:pt x="661229" y="2516012"/>
                      <a:pt x="541005" y="2516012"/>
                    </a:cubicBezTo>
                    <a:cubicBezTo>
                      <a:pt x="541005" y="2516012"/>
                      <a:pt x="541005" y="2516012"/>
                      <a:pt x="541005" y="2365659"/>
                    </a:cubicBezTo>
                    <a:cubicBezTo>
                      <a:pt x="541005" y="2365659"/>
                      <a:pt x="541005" y="2365659"/>
                      <a:pt x="541005" y="1775811"/>
                    </a:cubicBezTo>
                    <a:cubicBezTo>
                      <a:pt x="541005" y="1692538"/>
                      <a:pt x="480893" y="1650902"/>
                      <a:pt x="404598" y="1685599"/>
                    </a:cubicBezTo>
                    <a:cubicBezTo>
                      <a:pt x="393038" y="1690225"/>
                      <a:pt x="277439" y="1738801"/>
                      <a:pt x="217327" y="1738801"/>
                    </a:cubicBezTo>
                    <a:cubicBezTo>
                      <a:pt x="175711" y="1738801"/>
                      <a:pt x="138719" y="1727235"/>
                      <a:pt x="104040" y="1708730"/>
                    </a:cubicBezTo>
                    <a:cubicBezTo>
                      <a:pt x="101728" y="1706417"/>
                      <a:pt x="99416" y="1704104"/>
                      <a:pt x="94792" y="1701790"/>
                    </a:cubicBezTo>
                    <a:cubicBezTo>
                      <a:pt x="36992" y="1662467"/>
                      <a:pt x="0" y="1597700"/>
                      <a:pt x="0" y="1521366"/>
                    </a:cubicBezTo>
                    <a:cubicBezTo>
                      <a:pt x="0" y="1447346"/>
                      <a:pt x="36992" y="1380265"/>
                      <a:pt x="94792" y="1340942"/>
                    </a:cubicBezTo>
                    <a:cubicBezTo>
                      <a:pt x="99416" y="1338629"/>
                      <a:pt x="101728" y="1336316"/>
                      <a:pt x="104040" y="1336316"/>
                    </a:cubicBezTo>
                    <a:cubicBezTo>
                      <a:pt x="138719" y="1315498"/>
                      <a:pt x="175711" y="1303932"/>
                      <a:pt x="217327" y="1303932"/>
                    </a:cubicBezTo>
                    <a:cubicBezTo>
                      <a:pt x="277439" y="1303932"/>
                      <a:pt x="393038" y="1354821"/>
                      <a:pt x="404598" y="1359447"/>
                    </a:cubicBezTo>
                    <a:cubicBezTo>
                      <a:pt x="480893" y="1391831"/>
                      <a:pt x="541005" y="1350195"/>
                      <a:pt x="541005" y="1269235"/>
                    </a:cubicBezTo>
                    <a:cubicBezTo>
                      <a:pt x="541005" y="1269235"/>
                      <a:pt x="541005" y="1269235"/>
                      <a:pt x="541005" y="677074"/>
                    </a:cubicBezTo>
                    <a:cubicBezTo>
                      <a:pt x="541005" y="677074"/>
                      <a:pt x="541005" y="677074"/>
                      <a:pt x="541005" y="526721"/>
                    </a:cubicBezTo>
                    <a:lnTo>
                      <a:pt x="542389" y="526721"/>
                    </a:lnTo>
                    <a:lnTo>
                      <a:pt x="542389" y="539163"/>
                    </a:lnTo>
                    <a:cubicBezTo>
                      <a:pt x="542389" y="541005"/>
                      <a:pt x="542389" y="541005"/>
                      <a:pt x="542389" y="541005"/>
                    </a:cubicBezTo>
                    <a:cubicBezTo>
                      <a:pt x="694992" y="541005"/>
                      <a:pt x="694992" y="541005"/>
                      <a:pt x="694992" y="541005"/>
                    </a:cubicBezTo>
                    <a:cubicBezTo>
                      <a:pt x="1284593" y="541005"/>
                      <a:pt x="1284593" y="541005"/>
                      <a:pt x="1284593" y="541005"/>
                    </a:cubicBezTo>
                    <a:cubicBezTo>
                      <a:pt x="1367831" y="541005"/>
                      <a:pt x="1407137" y="480893"/>
                      <a:pt x="1374767" y="404598"/>
                    </a:cubicBezTo>
                    <a:cubicBezTo>
                      <a:pt x="1374767" y="404598"/>
                      <a:pt x="1319275" y="279751"/>
                      <a:pt x="1319275" y="217327"/>
                    </a:cubicBezTo>
                    <a:cubicBezTo>
                      <a:pt x="1319275" y="97104"/>
                      <a:pt x="1416386" y="0"/>
                      <a:pt x="1536618" y="0"/>
                    </a:cubicBezTo>
                    <a:close/>
                  </a:path>
                </a:pathLst>
              </a:custGeom>
              <a:solidFill>
                <a:srgbClr val="D8E2F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785562" y="3451047"/>
                <a:ext cx="2481638" cy="1980422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" name="Google Shape;108;p2"/>
            <p:cNvSpPr/>
            <p:nvPr/>
          </p:nvSpPr>
          <p:spPr>
            <a:xfrm>
              <a:off x="1243956" y="3480018"/>
              <a:ext cx="3349500" cy="1155600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Mamba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State Space Model (SSM)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Mamba</a:t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6126314" y="3620214"/>
            <a:ext cx="3785718" cy="2497359"/>
            <a:chOff x="4402368" y="3420730"/>
            <a:chExt cx="3785718" cy="2548775"/>
          </a:xfrm>
        </p:grpSpPr>
        <p:grpSp>
          <p:nvGrpSpPr>
            <p:cNvPr id="110" name="Google Shape;110;p2"/>
            <p:cNvGrpSpPr/>
            <p:nvPr/>
          </p:nvGrpSpPr>
          <p:grpSpPr>
            <a:xfrm>
              <a:off x="4402368" y="3420730"/>
              <a:ext cx="3785718" cy="2548775"/>
              <a:chOff x="4402368" y="3420730"/>
              <a:chExt cx="3785718" cy="2548775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5658772" y="3427244"/>
                <a:ext cx="2529314" cy="2529313"/>
              </a:xfrm>
              <a:custGeom>
                <a:rect b="b" l="l" r="r" t="t"/>
                <a:pathLst>
                  <a:path extrusionOk="0" h="1094" w="1094">
                    <a:moveTo>
                      <a:pt x="94" y="524"/>
                    </a:moveTo>
                    <a:cubicBezTo>
                      <a:pt x="121" y="524"/>
                      <a:pt x="174" y="501"/>
                      <a:pt x="174" y="501"/>
                    </a:cubicBezTo>
                    <a:cubicBezTo>
                      <a:pt x="207" y="486"/>
                      <a:pt x="234" y="504"/>
                      <a:pt x="234" y="540"/>
                    </a:cubicBezTo>
                    <a:cubicBezTo>
                      <a:pt x="234" y="795"/>
                      <a:pt x="234" y="795"/>
                      <a:pt x="234" y="795"/>
                    </a:cubicBezTo>
                    <a:cubicBezTo>
                      <a:pt x="234" y="795"/>
                      <a:pt x="234" y="795"/>
                      <a:pt x="234" y="795"/>
                    </a:cubicBezTo>
                    <a:cubicBezTo>
                      <a:pt x="234" y="860"/>
                      <a:pt x="234" y="860"/>
                      <a:pt x="234" y="860"/>
                    </a:cubicBezTo>
                    <a:cubicBezTo>
                      <a:pt x="299" y="860"/>
                      <a:pt x="299" y="860"/>
                      <a:pt x="299" y="860"/>
                    </a:cubicBezTo>
                    <a:cubicBezTo>
                      <a:pt x="299" y="860"/>
                      <a:pt x="299" y="860"/>
                      <a:pt x="299" y="860"/>
                    </a:cubicBezTo>
                    <a:cubicBezTo>
                      <a:pt x="554" y="860"/>
                      <a:pt x="554" y="860"/>
                      <a:pt x="554" y="860"/>
                    </a:cubicBezTo>
                    <a:cubicBezTo>
                      <a:pt x="590" y="860"/>
                      <a:pt x="608" y="887"/>
                      <a:pt x="593" y="919"/>
                    </a:cubicBezTo>
                    <a:cubicBezTo>
                      <a:pt x="593" y="919"/>
                      <a:pt x="593" y="920"/>
                      <a:pt x="593" y="920"/>
                    </a:cubicBezTo>
                    <a:cubicBezTo>
                      <a:pt x="591" y="924"/>
                      <a:pt x="570" y="974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18"/>
                      <a:pt x="575" y="1035"/>
                      <a:pt x="583" y="1049"/>
                    </a:cubicBezTo>
                    <a:cubicBezTo>
                      <a:pt x="584" y="1050"/>
                      <a:pt x="585" y="1052"/>
                      <a:pt x="586" y="1053"/>
                    </a:cubicBezTo>
                    <a:cubicBezTo>
                      <a:pt x="603" y="1078"/>
                      <a:pt x="631" y="1094"/>
                      <a:pt x="664" y="1094"/>
                    </a:cubicBezTo>
                    <a:cubicBezTo>
                      <a:pt x="696" y="1094"/>
                      <a:pt x="725" y="1078"/>
                      <a:pt x="742" y="1053"/>
                    </a:cubicBezTo>
                    <a:cubicBezTo>
                      <a:pt x="743" y="1052"/>
                      <a:pt x="744" y="1050"/>
                      <a:pt x="744" y="1049"/>
                    </a:cubicBezTo>
                    <a:cubicBezTo>
                      <a:pt x="753" y="1035"/>
                      <a:pt x="758" y="1018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974"/>
                      <a:pt x="736" y="924"/>
                      <a:pt x="734" y="920"/>
                    </a:cubicBezTo>
                    <a:cubicBezTo>
                      <a:pt x="734" y="920"/>
                      <a:pt x="734" y="919"/>
                      <a:pt x="734" y="919"/>
                    </a:cubicBezTo>
                    <a:cubicBezTo>
                      <a:pt x="720" y="887"/>
                      <a:pt x="738" y="860"/>
                      <a:pt x="773" y="860"/>
                    </a:cubicBezTo>
                    <a:cubicBezTo>
                      <a:pt x="1029" y="860"/>
                      <a:pt x="1029" y="860"/>
                      <a:pt x="1029" y="860"/>
                    </a:cubicBezTo>
                    <a:cubicBezTo>
                      <a:pt x="1029" y="860"/>
                      <a:pt x="1029" y="860"/>
                      <a:pt x="1029" y="860"/>
                    </a:cubicBezTo>
                    <a:cubicBezTo>
                      <a:pt x="1094" y="860"/>
                      <a:pt x="1094" y="860"/>
                      <a:pt x="1094" y="860"/>
                    </a:cubicBezTo>
                    <a:cubicBezTo>
                      <a:pt x="1094" y="808"/>
                      <a:pt x="1094" y="808"/>
                      <a:pt x="1094" y="808"/>
                    </a:cubicBezTo>
                    <a:cubicBezTo>
                      <a:pt x="1093" y="804"/>
                      <a:pt x="1092" y="799"/>
                      <a:pt x="1092" y="795"/>
                    </a:cubicBezTo>
                    <a:cubicBezTo>
                      <a:pt x="1092" y="540"/>
                      <a:pt x="1092" y="540"/>
                      <a:pt x="1092" y="540"/>
                    </a:cubicBezTo>
                    <a:cubicBezTo>
                      <a:pt x="1092" y="504"/>
                      <a:pt x="1065" y="486"/>
                      <a:pt x="1033" y="501"/>
                    </a:cubicBezTo>
                    <a:cubicBezTo>
                      <a:pt x="1033" y="501"/>
                      <a:pt x="979" y="524"/>
                      <a:pt x="952" y="524"/>
                    </a:cubicBezTo>
                    <a:cubicBezTo>
                      <a:pt x="900" y="524"/>
                      <a:pt x="858" y="482"/>
                      <a:pt x="858" y="430"/>
                    </a:cubicBezTo>
                    <a:cubicBezTo>
                      <a:pt x="858" y="378"/>
                      <a:pt x="900" y="336"/>
                      <a:pt x="952" y="336"/>
                    </a:cubicBezTo>
                    <a:cubicBezTo>
                      <a:pt x="979" y="336"/>
                      <a:pt x="1033" y="360"/>
                      <a:pt x="1033" y="360"/>
                    </a:cubicBezTo>
                    <a:cubicBezTo>
                      <a:pt x="1065" y="374"/>
                      <a:pt x="1092" y="356"/>
                      <a:pt x="1092" y="321"/>
                    </a:cubicBezTo>
                    <a:cubicBezTo>
                      <a:pt x="1092" y="65"/>
                      <a:pt x="1092" y="65"/>
                      <a:pt x="1092" y="65"/>
                    </a:cubicBezTo>
                    <a:cubicBezTo>
                      <a:pt x="1092" y="61"/>
                      <a:pt x="1093" y="56"/>
                      <a:pt x="1094" y="52"/>
                    </a:cubicBezTo>
                    <a:cubicBezTo>
                      <a:pt x="1094" y="0"/>
                      <a:pt x="1094" y="0"/>
                      <a:pt x="1094" y="0"/>
                    </a:cubicBezTo>
                    <a:cubicBezTo>
                      <a:pt x="1029" y="0"/>
                      <a:pt x="1029" y="0"/>
                      <a:pt x="1029" y="0"/>
                    </a:cubicBezTo>
                    <a:cubicBezTo>
                      <a:pt x="773" y="0"/>
                      <a:pt x="773" y="0"/>
                      <a:pt x="773" y="0"/>
                    </a:cubicBezTo>
                    <a:cubicBezTo>
                      <a:pt x="737" y="0"/>
                      <a:pt x="720" y="27"/>
                      <a:pt x="734" y="60"/>
                    </a:cubicBezTo>
                    <a:cubicBezTo>
                      <a:pt x="734" y="60"/>
                      <a:pt x="758" y="114"/>
                      <a:pt x="758" y="141"/>
                    </a:cubicBezTo>
                    <a:cubicBezTo>
                      <a:pt x="758" y="193"/>
                      <a:pt x="716" y="235"/>
                      <a:pt x="664" y="235"/>
                    </a:cubicBezTo>
                    <a:cubicBezTo>
                      <a:pt x="612" y="235"/>
                      <a:pt x="570" y="193"/>
                      <a:pt x="570" y="141"/>
                    </a:cubicBezTo>
                    <a:cubicBezTo>
                      <a:pt x="570" y="114"/>
                      <a:pt x="593" y="60"/>
                      <a:pt x="593" y="60"/>
                    </a:cubicBezTo>
                    <a:cubicBezTo>
                      <a:pt x="608" y="27"/>
                      <a:pt x="590" y="0"/>
                      <a:pt x="554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34" y="321"/>
                      <a:pt x="234" y="321"/>
                      <a:pt x="234" y="321"/>
                    </a:cubicBezTo>
                    <a:cubicBezTo>
                      <a:pt x="234" y="356"/>
                      <a:pt x="207" y="374"/>
                      <a:pt x="174" y="360"/>
                    </a:cubicBezTo>
                    <a:cubicBezTo>
                      <a:pt x="174" y="360"/>
                      <a:pt x="121" y="336"/>
                      <a:pt x="94" y="336"/>
                    </a:cubicBezTo>
                    <a:cubicBezTo>
                      <a:pt x="42" y="336"/>
                      <a:pt x="0" y="378"/>
                      <a:pt x="0" y="430"/>
                    </a:cubicBezTo>
                    <a:cubicBezTo>
                      <a:pt x="0" y="482"/>
                      <a:pt x="42" y="524"/>
                      <a:pt x="94" y="524"/>
                    </a:cubicBezTo>
                    <a:close/>
                  </a:path>
                </a:pathLst>
              </a:custGeom>
              <a:solidFill>
                <a:srgbClr val="DDEAF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4402368" y="3440192"/>
                <a:ext cx="2529314" cy="2529313"/>
              </a:xfrm>
              <a:custGeom>
                <a:rect b="b" l="l" r="r" t="t"/>
                <a:pathLst>
                  <a:path extrusionOk="0" h="1094" w="1094">
                    <a:moveTo>
                      <a:pt x="94" y="524"/>
                    </a:moveTo>
                    <a:cubicBezTo>
                      <a:pt x="121" y="524"/>
                      <a:pt x="174" y="501"/>
                      <a:pt x="174" y="501"/>
                    </a:cubicBezTo>
                    <a:cubicBezTo>
                      <a:pt x="207" y="486"/>
                      <a:pt x="234" y="504"/>
                      <a:pt x="234" y="540"/>
                    </a:cubicBezTo>
                    <a:cubicBezTo>
                      <a:pt x="234" y="795"/>
                      <a:pt x="234" y="795"/>
                      <a:pt x="234" y="795"/>
                    </a:cubicBezTo>
                    <a:cubicBezTo>
                      <a:pt x="234" y="795"/>
                      <a:pt x="234" y="795"/>
                      <a:pt x="234" y="795"/>
                    </a:cubicBezTo>
                    <a:cubicBezTo>
                      <a:pt x="234" y="860"/>
                      <a:pt x="234" y="860"/>
                      <a:pt x="234" y="860"/>
                    </a:cubicBezTo>
                    <a:cubicBezTo>
                      <a:pt x="299" y="860"/>
                      <a:pt x="299" y="860"/>
                      <a:pt x="299" y="860"/>
                    </a:cubicBezTo>
                    <a:cubicBezTo>
                      <a:pt x="299" y="860"/>
                      <a:pt x="299" y="860"/>
                      <a:pt x="299" y="860"/>
                    </a:cubicBezTo>
                    <a:cubicBezTo>
                      <a:pt x="554" y="860"/>
                      <a:pt x="554" y="860"/>
                      <a:pt x="554" y="860"/>
                    </a:cubicBezTo>
                    <a:cubicBezTo>
                      <a:pt x="590" y="860"/>
                      <a:pt x="608" y="887"/>
                      <a:pt x="593" y="919"/>
                    </a:cubicBezTo>
                    <a:cubicBezTo>
                      <a:pt x="593" y="919"/>
                      <a:pt x="593" y="920"/>
                      <a:pt x="593" y="920"/>
                    </a:cubicBezTo>
                    <a:cubicBezTo>
                      <a:pt x="591" y="924"/>
                      <a:pt x="570" y="974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00"/>
                      <a:pt x="570" y="1000"/>
                      <a:pt x="570" y="1000"/>
                    </a:cubicBezTo>
                    <a:cubicBezTo>
                      <a:pt x="570" y="1018"/>
                      <a:pt x="575" y="1035"/>
                      <a:pt x="583" y="1049"/>
                    </a:cubicBezTo>
                    <a:cubicBezTo>
                      <a:pt x="584" y="1050"/>
                      <a:pt x="585" y="1052"/>
                      <a:pt x="586" y="1053"/>
                    </a:cubicBezTo>
                    <a:cubicBezTo>
                      <a:pt x="603" y="1078"/>
                      <a:pt x="631" y="1094"/>
                      <a:pt x="664" y="1094"/>
                    </a:cubicBezTo>
                    <a:cubicBezTo>
                      <a:pt x="696" y="1094"/>
                      <a:pt x="725" y="1078"/>
                      <a:pt x="742" y="1053"/>
                    </a:cubicBezTo>
                    <a:cubicBezTo>
                      <a:pt x="743" y="1052"/>
                      <a:pt x="744" y="1050"/>
                      <a:pt x="744" y="1049"/>
                    </a:cubicBezTo>
                    <a:cubicBezTo>
                      <a:pt x="753" y="1035"/>
                      <a:pt x="758" y="1018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1000"/>
                      <a:pt x="758" y="1000"/>
                      <a:pt x="758" y="1000"/>
                    </a:cubicBezTo>
                    <a:cubicBezTo>
                      <a:pt x="758" y="974"/>
                      <a:pt x="736" y="924"/>
                      <a:pt x="734" y="920"/>
                    </a:cubicBezTo>
                    <a:cubicBezTo>
                      <a:pt x="734" y="920"/>
                      <a:pt x="734" y="919"/>
                      <a:pt x="734" y="919"/>
                    </a:cubicBezTo>
                    <a:cubicBezTo>
                      <a:pt x="720" y="887"/>
                      <a:pt x="738" y="860"/>
                      <a:pt x="773" y="860"/>
                    </a:cubicBezTo>
                    <a:cubicBezTo>
                      <a:pt x="1029" y="860"/>
                      <a:pt x="1029" y="860"/>
                      <a:pt x="1029" y="860"/>
                    </a:cubicBezTo>
                    <a:cubicBezTo>
                      <a:pt x="1029" y="860"/>
                      <a:pt x="1029" y="860"/>
                      <a:pt x="1029" y="860"/>
                    </a:cubicBezTo>
                    <a:cubicBezTo>
                      <a:pt x="1094" y="860"/>
                      <a:pt x="1094" y="860"/>
                      <a:pt x="1094" y="860"/>
                    </a:cubicBezTo>
                    <a:cubicBezTo>
                      <a:pt x="1094" y="808"/>
                      <a:pt x="1094" y="808"/>
                      <a:pt x="1094" y="808"/>
                    </a:cubicBezTo>
                    <a:cubicBezTo>
                      <a:pt x="1093" y="804"/>
                      <a:pt x="1092" y="799"/>
                      <a:pt x="1092" y="795"/>
                    </a:cubicBezTo>
                    <a:cubicBezTo>
                      <a:pt x="1092" y="540"/>
                      <a:pt x="1092" y="540"/>
                      <a:pt x="1092" y="540"/>
                    </a:cubicBezTo>
                    <a:cubicBezTo>
                      <a:pt x="1092" y="504"/>
                      <a:pt x="1065" y="486"/>
                      <a:pt x="1033" y="501"/>
                    </a:cubicBezTo>
                    <a:cubicBezTo>
                      <a:pt x="1033" y="501"/>
                      <a:pt x="979" y="524"/>
                      <a:pt x="952" y="524"/>
                    </a:cubicBezTo>
                    <a:cubicBezTo>
                      <a:pt x="900" y="524"/>
                      <a:pt x="858" y="482"/>
                      <a:pt x="858" y="430"/>
                    </a:cubicBezTo>
                    <a:cubicBezTo>
                      <a:pt x="858" y="378"/>
                      <a:pt x="900" y="336"/>
                      <a:pt x="952" y="336"/>
                    </a:cubicBezTo>
                    <a:cubicBezTo>
                      <a:pt x="979" y="336"/>
                      <a:pt x="1033" y="360"/>
                      <a:pt x="1033" y="360"/>
                    </a:cubicBezTo>
                    <a:cubicBezTo>
                      <a:pt x="1065" y="374"/>
                      <a:pt x="1092" y="356"/>
                      <a:pt x="1092" y="321"/>
                    </a:cubicBezTo>
                    <a:cubicBezTo>
                      <a:pt x="1092" y="65"/>
                      <a:pt x="1092" y="65"/>
                      <a:pt x="1092" y="65"/>
                    </a:cubicBezTo>
                    <a:cubicBezTo>
                      <a:pt x="1092" y="61"/>
                      <a:pt x="1093" y="56"/>
                      <a:pt x="1094" y="52"/>
                    </a:cubicBezTo>
                    <a:cubicBezTo>
                      <a:pt x="1094" y="0"/>
                      <a:pt x="1094" y="0"/>
                      <a:pt x="1094" y="0"/>
                    </a:cubicBezTo>
                    <a:cubicBezTo>
                      <a:pt x="1029" y="0"/>
                      <a:pt x="1029" y="0"/>
                      <a:pt x="1029" y="0"/>
                    </a:cubicBezTo>
                    <a:cubicBezTo>
                      <a:pt x="773" y="0"/>
                      <a:pt x="773" y="0"/>
                      <a:pt x="773" y="0"/>
                    </a:cubicBezTo>
                    <a:cubicBezTo>
                      <a:pt x="737" y="0"/>
                      <a:pt x="720" y="27"/>
                      <a:pt x="734" y="60"/>
                    </a:cubicBezTo>
                    <a:cubicBezTo>
                      <a:pt x="734" y="60"/>
                      <a:pt x="758" y="114"/>
                      <a:pt x="758" y="141"/>
                    </a:cubicBezTo>
                    <a:cubicBezTo>
                      <a:pt x="758" y="193"/>
                      <a:pt x="716" y="235"/>
                      <a:pt x="664" y="235"/>
                    </a:cubicBezTo>
                    <a:cubicBezTo>
                      <a:pt x="612" y="235"/>
                      <a:pt x="570" y="193"/>
                      <a:pt x="570" y="141"/>
                    </a:cubicBezTo>
                    <a:cubicBezTo>
                      <a:pt x="570" y="114"/>
                      <a:pt x="593" y="60"/>
                      <a:pt x="593" y="60"/>
                    </a:cubicBezTo>
                    <a:cubicBezTo>
                      <a:pt x="608" y="27"/>
                      <a:pt x="590" y="0"/>
                      <a:pt x="554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34" y="321"/>
                      <a:pt x="234" y="321"/>
                      <a:pt x="234" y="321"/>
                    </a:cubicBezTo>
                    <a:cubicBezTo>
                      <a:pt x="234" y="356"/>
                      <a:pt x="207" y="374"/>
                      <a:pt x="174" y="360"/>
                    </a:cubicBezTo>
                    <a:cubicBezTo>
                      <a:pt x="174" y="360"/>
                      <a:pt x="121" y="336"/>
                      <a:pt x="94" y="336"/>
                    </a:cubicBezTo>
                    <a:cubicBezTo>
                      <a:pt x="42" y="336"/>
                      <a:pt x="0" y="378"/>
                      <a:pt x="0" y="430"/>
                    </a:cubicBezTo>
                    <a:cubicBezTo>
                      <a:pt x="0" y="482"/>
                      <a:pt x="42" y="524"/>
                      <a:pt x="94" y="524"/>
                    </a:cubicBezTo>
                    <a:close/>
                  </a:path>
                </a:pathLst>
              </a:custGeom>
              <a:solidFill>
                <a:srgbClr val="DDEAF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288329" y="3420730"/>
                <a:ext cx="1368152" cy="783216"/>
              </a:xfrm>
              <a:prstGeom prst="rect">
                <a:avLst/>
              </a:prstGeom>
              <a:solidFill>
                <a:srgbClr val="DDEAF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073053" y="4408486"/>
                <a:ext cx="1368152" cy="566829"/>
              </a:xfrm>
              <a:prstGeom prst="rect">
                <a:avLst/>
              </a:prstGeom>
              <a:solidFill>
                <a:srgbClr val="DDEAF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" name="Google Shape;115;p2"/>
            <p:cNvSpPr/>
            <p:nvPr/>
          </p:nvSpPr>
          <p:spPr>
            <a:xfrm>
              <a:off x="4913524" y="3812338"/>
              <a:ext cx="3273400" cy="1539154"/>
            </a:xfrm>
            <a:prstGeom prst="rect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Vision Mamba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Motivation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Experiments</a:t>
              </a:r>
              <a:endParaRPr/>
            </a:p>
          </p:txBody>
        </p:sp>
      </p:grpSp>
      <p:sp>
        <p:nvSpPr>
          <p:cNvPr id="116" name="Google Shape;116;p2"/>
          <p:cNvSpPr/>
          <p:nvPr/>
        </p:nvSpPr>
        <p:spPr>
          <a:xfrm>
            <a:off x="3767441" y="1643896"/>
            <a:ext cx="48881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The Problem with Transformers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Transformers in NLP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RNNs a solution?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adc5d7e54_0_0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ct val="100000"/>
              <a:buFont typeface="Arial"/>
              <a:buNone/>
            </a:pPr>
            <a:r>
              <a:rPr lang="en-US"/>
              <a:t>Vision Mamba: Architecture</a:t>
            </a:r>
            <a:endParaRPr/>
          </a:p>
        </p:txBody>
      </p:sp>
      <p:sp>
        <p:nvSpPr>
          <p:cNvPr id="315" name="Google Shape;315;g2dadc5d7e54_0_0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g2dadc5d7e5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6388"/>
            <a:ext cx="11887200" cy="3212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dadc5d7e54_0_0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Patches</a:t>
            </a:r>
            <a:r>
              <a:rPr lang="en-US"/>
              <a:t>: Divide image into patches with </a:t>
            </a:r>
            <a:r>
              <a:rPr b="1" lang="en-US"/>
              <a:t>positional embedding</a:t>
            </a:r>
            <a:r>
              <a:rPr lang="en-US"/>
              <a:t> as in 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Bidirectional</a:t>
            </a:r>
            <a:r>
              <a:rPr lang="en-US"/>
              <a:t>: Gating mechanism (</a:t>
            </a:r>
            <a:r>
              <a:rPr b="1" lang="en-US"/>
              <a:t>z</a:t>
            </a:r>
            <a:r>
              <a:rPr lang="en-US"/>
              <a:t>) to select from two directions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adc5d7e54_0_16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Vim block</a:t>
            </a:r>
            <a:endParaRPr/>
          </a:p>
        </p:txBody>
      </p:sp>
      <p:sp>
        <p:nvSpPr>
          <p:cNvPr id="324" name="Google Shape;324;g2dadc5d7e54_0_16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2dadc5d7e54_0_16"/>
          <p:cNvPicPr preferRelativeResize="0"/>
          <p:nvPr/>
        </p:nvPicPr>
        <p:blipFill rotWithShape="1">
          <a:blip r:embed="rId3">
            <a:alphaModFix/>
          </a:blip>
          <a:srcRect b="41599" l="0" r="0" t="0"/>
          <a:stretch/>
        </p:blipFill>
        <p:spPr>
          <a:xfrm>
            <a:off x="451925" y="1580800"/>
            <a:ext cx="5576551" cy="40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dadc5d7e54_0_16"/>
          <p:cNvPicPr preferRelativeResize="0"/>
          <p:nvPr/>
        </p:nvPicPr>
        <p:blipFill rotWithShape="1">
          <a:blip r:embed="rId3">
            <a:alphaModFix/>
          </a:blip>
          <a:srcRect b="0" l="0" r="0" t="57607"/>
          <a:stretch/>
        </p:blipFill>
        <p:spPr>
          <a:xfrm>
            <a:off x="6230800" y="2173350"/>
            <a:ext cx="5794250" cy="30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adc5d7e54_0_52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Efficiency</a:t>
            </a:r>
            <a:endParaRPr/>
          </a:p>
        </p:txBody>
      </p:sp>
      <p:sp>
        <p:nvSpPr>
          <p:cNvPr id="333" name="Google Shape;333;g2dadc5d7e54_0_52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Memory &amp; Speed</a:t>
            </a:r>
            <a:endParaRPr/>
          </a:p>
        </p:txBody>
      </p:sp>
      <p:sp>
        <p:nvSpPr>
          <p:cNvPr id="334" name="Google Shape;334;g2dadc5d7e54_0_52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g2dadc5d7e54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5" y="1893550"/>
            <a:ext cx="5788275" cy="35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dadc5d7e54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25" y="1938688"/>
            <a:ext cx="6020101" cy="3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adc5d7e54_0_28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Image Classification</a:t>
            </a:r>
            <a:endParaRPr/>
          </a:p>
        </p:txBody>
      </p:sp>
      <p:sp>
        <p:nvSpPr>
          <p:cNvPr id="343" name="Google Shape;343;g2dadc5d7e54_0_28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g2dadc5d7e54_0_28"/>
          <p:cNvPicPr preferRelativeResize="0"/>
          <p:nvPr/>
        </p:nvPicPr>
        <p:blipFill rotWithShape="1">
          <a:blip r:embed="rId3">
            <a:alphaModFix/>
          </a:blip>
          <a:srcRect b="30776" l="0" r="0" t="0"/>
          <a:stretch/>
        </p:blipFill>
        <p:spPr>
          <a:xfrm>
            <a:off x="946625" y="1309200"/>
            <a:ext cx="5248250" cy="47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dadc5d7e54_0_28"/>
          <p:cNvPicPr preferRelativeResize="0"/>
          <p:nvPr/>
        </p:nvPicPr>
        <p:blipFill rotWithShape="1">
          <a:blip r:embed="rId3">
            <a:alphaModFix/>
          </a:blip>
          <a:srcRect b="0" l="0" r="0" t="69554"/>
          <a:stretch/>
        </p:blipFill>
        <p:spPr>
          <a:xfrm>
            <a:off x="6105550" y="2718700"/>
            <a:ext cx="5248250" cy="20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adc5d7e54_0_36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Semantic Segmentation</a:t>
            </a:r>
            <a:endParaRPr/>
          </a:p>
        </p:txBody>
      </p:sp>
      <p:sp>
        <p:nvSpPr>
          <p:cNvPr id="352" name="Google Shape;352;g2dadc5d7e54_0_36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g2dadc5d7e5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481400"/>
            <a:ext cx="672465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adc5d7e54_0_73"/>
          <p:cNvSpPr txBox="1"/>
          <p:nvPr>
            <p:ph type="title"/>
          </p:nvPr>
        </p:nvSpPr>
        <p:spPr>
          <a:xfrm>
            <a:off x="0" y="419475"/>
            <a:ext cx="121920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Object Detection &amp; Instance Segmentation</a:t>
            </a:r>
            <a:endParaRPr/>
          </a:p>
        </p:txBody>
      </p:sp>
      <p:sp>
        <p:nvSpPr>
          <p:cNvPr id="360" name="Google Shape;360;g2dadc5d7e54_0_73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g2dadc5d7e5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50" y="1729150"/>
            <a:ext cx="69246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adc5d7e54_0_43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 Mamba: Ablation Study</a:t>
            </a:r>
            <a:endParaRPr/>
          </a:p>
        </p:txBody>
      </p:sp>
      <p:sp>
        <p:nvSpPr>
          <p:cNvPr id="368" name="Google Shape;368;g2dadc5d7e54_0_43"/>
          <p:cNvSpPr txBox="1"/>
          <p:nvPr>
            <p:ph idx="1" type="body"/>
          </p:nvPr>
        </p:nvSpPr>
        <p:spPr>
          <a:xfrm>
            <a:off x="838200" y="1043600"/>
            <a:ext cx="10983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None</a:t>
            </a:r>
            <a:r>
              <a:rPr lang="en-US"/>
              <a:t>. We directly adopt the Mamba block to process visual sequence with only the forward</a:t>
            </a:r>
            <a:r>
              <a:rPr lang="en-US"/>
              <a:t>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Bidirectional Sequence</a:t>
            </a:r>
            <a:r>
              <a:rPr lang="en-US"/>
              <a:t>. During training, we randomly flip the visual sequence. This works like data augmentation.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Bidirectional Block.</a:t>
            </a:r>
            <a:r>
              <a:rPr lang="en-US"/>
              <a:t> We pair the stacked blocks. The first block of each pair processes visual sequence in the forward direction and the second block of each pair processes in the backward direction.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Bidirectional SSM</a:t>
            </a:r>
            <a:r>
              <a:rPr lang="en-US"/>
              <a:t>. We add an extra SSM for each block to process the visual sequence in the backward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Bidirectional SSM + Conv1d</a:t>
            </a:r>
            <a:r>
              <a:rPr lang="en-US"/>
              <a:t>. Based on Bidirectional SSM, we further add a backward Conv1d before the backward SSM </a:t>
            </a:r>
            <a:endParaRPr/>
          </a:p>
        </p:txBody>
      </p:sp>
      <p:sp>
        <p:nvSpPr>
          <p:cNvPr id="369" name="Google Shape;369;g2dadc5d7e54_0_43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g2dadc5d7e54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163" y="3810838"/>
            <a:ext cx="65436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276864948_0_188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77" name="Google Shape;377;g2d276864948_0_188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[1] 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MAARTEN GROOTENDORST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. “A Visual Guide to Mamba and State Space Models”. 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https://newsletter.maartengrootendorst.com/p/a-visual-guide-to-mamba-and-state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.  </a:t>
            </a:r>
            <a:endParaRPr sz="1000">
              <a:solidFill>
                <a:srgbClr val="3637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[2] 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Umar Jamil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. “Mamba and S4 Explained: Architecture, Parallel Scan, Kernel Fusion, Recurrent, Convolution”, Math. 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https://www.youtube.com/watch?v=8Q_tqwpTpVU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. </a:t>
            </a:r>
            <a:endParaRPr sz="1000">
              <a:solidFill>
                <a:srgbClr val="3637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[3] Gu, Albert, and Tri Dao. “Mamba: Linear-Time Sequence Modeling with Selective State Spaces.” arXiv, December 1, 2023.</a:t>
            </a: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737"/>
                </a:solidFill>
                <a:highlight>
                  <a:srgbClr val="FFFFFF"/>
                </a:highlight>
              </a:rPr>
              <a:t>[4] Zhu, Lianghui, Bencheng Liao, Qian Zhang, Xinlong Wang, Wenyu Liu, and Xinggang Wang. “Vision Mamba: Efficient Visual Representation Learning with Bidirectional State Space Model.” In ICML 2024.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637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637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637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d276864948_0_188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4"/>
          <p:cNvSpPr/>
          <p:nvPr/>
        </p:nvSpPr>
        <p:spPr>
          <a:xfrm>
            <a:off x="4769425" y="2421069"/>
            <a:ext cx="269817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Backup</a:t>
            </a:r>
            <a:endParaRPr/>
          </a:p>
        </p:txBody>
      </p:sp>
      <p:sp>
        <p:nvSpPr>
          <p:cNvPr id="390" name="Google Shape;390;p5"/>
          <p:cNvSpPr txBox="1"/>
          <p:nvPr>
            <p:ph idx="12" type="sldNum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276864948_0_0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 of Transformers</a:t>
            </a:r>
            <a:endParaRPr/>
          </a:p>
        </p:txBody>
      </p:sp>
      <p:sp>
        <p:nvSpPr>
          <p:cNvPr id="123" name="Google Shape;123;g2d276864948_0_0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key component of transformers is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Calculate the attention map at once in training (fast)</a:t>
            </a:r>
            <a:endParaRPr/>
          </a:p>
        </p:txBody>
      </p:sp>
      <p:sp>
        <p:nvSpPr>
          <p:cNvPr id="124" name="Google Shape;124;g2d276864948_0_0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g2d27686494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075" y="2839014"/>
            <a:ext cx="3969100" cy="2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d27686494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1" y="1958325"/>
            <a:ext cx="3583474" cy="29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d276864948_0_0"/>
          <p:cNvPicPr preferRelativeResize="0"/>
          <p:nvPr/>
        </p:nvPicPr>
        <p:blipFill rotWithShape="1">
          <a:blip r:embed="rId5">
            <a:alphaModFix/>
          </a:blip>
          <a:srcRect b="0" l="24676" r="0" t="0"/>
          <a:stretch/>
        </p:blipFill>
        <p:spPr>
          <a:xfrm>
            <a:off x="2838100" y="5244913"/>
            <a:ext cx="2034550" cy="9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d27686494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836" y="2058800"/>
            <a:ext cx="2809674" cy="5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d276864948_0_0"/>
          <p:cNvSpPr txBox="1"/>
          <p:nvPr/>
        </p:nvSpPr>
        <p:spPr>
          <a:xfrm>
            <a:off x="838200" y="6362725"/>
            <a:ext cx="5436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7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276864948_0_7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with Transformers</a:t>
            </a:r>
            <a:endParaRPr/>
          </a:p>
        </p:txBody>
      </p:sp>
      <p:sp>
        <p:nvSpPr>
          <p:cNvPr id="136" name="Google Shape;136;g2d276864948_0_7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Slow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memory usage </a:t>
            </a:r>
            <a:endParaRPr/>
          </a:p>
        </p:txBody>
      </p:sp>
      <p:sp>
        <p:nvSpPr>
          <p:cNvPr id="137" name="Google Shape;137;g2d276864948_0_7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2d27686494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175" y="3019429"/>
            <a:ext cx="6610726" cy="18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276864948_0_7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76864948_0_33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RNNs</a:t>
            </a:r>
            <a:endParaRPr/>
          </a:p>
        </p:txBody>
      </p:sp>
      <p:sp>
        <p:nvSpPr>
          <p:cNvPr id="146" name="Google Shape;146;g2d276864948_0_33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Fast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Slow training (non parallelizable)</a:t>
            </a:r>
            <a:endParaRPr/>
          </a:p>
        </p:txBody>
      </p:sp>
      <p:sp>
        <p:nvSpPr>
          <p:cNvPr id="147" name="Google Shape;147;g2d276864948_0_33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2d27686494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62" y="2702075"/>
            <a:ext cx="7117076" cy="28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d276864948_0_33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76864948_0_41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Space Model (SSM)</a:t>
            </a:r>
            <a:endParaRPr/>
          </a:p>
        </p:txBody>
      </p:sp>
      <p:sp>
        <p:nvSpPr>
          <p:cNvPr id="156" name="Google Shape;156;g2d276864948_0_41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7" name="Google Shape;157;g2d276864948_0_41"/>
          <p:cNvGraphicFramePr/>
          <p:nvPr/>
        </p:nvGraphicFramePr>
        <p:xfrm>
          <a:off x="2891650" y="22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{A41C1076-AA02-4927-AE7A-539E39DE622D}</a:tableStyleId>
              </a:tblPr>
              <a:tblGrid>
                <a:gridCol w="1275575"/>
                <a:gridCol w="1350400"/>
                <a:gridCol w="1833000"/>
                <a:gridCol w="1949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Memory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Transformers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(parallelizable)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/>
                        <a:t> (quadratically to sequence length)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Large</a:t>
                      </a:r>
                      <a:r>
                        <a:rPr lang="en-US"/>
                        <a:t> (attention map scale to sequence length)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/>
                        <a:t> (Non parallelizable)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 </a:t>
                      </a:r>
                      <a:r>
                        <a:rPr lang="en-US"/>
                        <a:t>(Constant)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Small</a:t>
                      </a:r>
                      <a:r>
                        <a:rPr lang="en-US"/>
                        <a:t> (Constant)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SSMs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(convolution)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Fast</a:t>
                      </a:r>
                      <a:r>
                        <a:rPr lang="en-US"/>
                        <a:t> (Constant)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Small </a:t>
                      </a:r>
                      <a:r>
                        <a:rPr lang="en-US"/>
                        <a:t>(Constant)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276864948_0_49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Space Model (SSM)</a:t>
            </a:r>
            <a:endParaRPr/>
          </a:p>
        </p:txBody>
      </p:sp>
      <p:sp>
        <p:nvSpPr>
          <p:cNvPr id="164" name="Google Shape;164;g2d276864948_0_49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g2d276864948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599" y="1117925"/>
            <a:ext cx="4785225" cy="19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d276864948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688" y="3291101"/>
            <a:ext cx="7158625" cy="29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d276864948_0_49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276864948_0_62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Discretization</a:t>
            </a:r>
            <a:endParaRPr/>
          </a:p>
        </p:txBody>
      </p:sp>
      <p:sp>
        <p:nvSpPr>
          <p:cNvPr id="174" name="Google Shape;174;g2d276864948_0_62"/>
          <p:cNvSpPr txBox="1"/>
          <p:nvPr>
            <p:ph idx="1" type="body"/>
          </p:nvPr>
        </p:nvSpPr>
        <p:spPr>
          <a:xfrm>
            <a:off x="838200" y="1043605"/>
            <a:ext cx="10515600" cy="19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Zero-order hold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Fast inference</a:t>
            </a:r>
            <a:endParaRPr/>
          </a:p>
        </p:txBody>
      </p:sp>
      <p:sp>
        <p:nvSpPr>
          <p:cNvPr id="175" name="Google Shape;175;g2d276864948_0_62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g2d27686494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2708000"/>
            <a:ext cx="5715000" cy="3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d276864948_0_62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178" name="Google Shape;178;g2d276864948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813" y="1458250"/>
            <a:ext cx="3092375" cy="9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276864948_0_73"/>
          <p:cNvSpPr txBox="1"/>
          <p:nvPr>
            <p:ph type="title"/>
          </p:nvPr>
        </p:nvSpPr>
        <p:spPr>
          <a:xfrm>
            <a:off x="838200" y="419475"/>
            <a:ext cx="10515600" cy="5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 Acceleration</a:t>
            </a:r>
            <a:endParaRPr/>
          </a:p>
        </p:txBody>
      </p:sp>
      <p:sp>
        <p:nvSpPr>
          <p:cNvPr id="185" name="Google Shape;185;g2d276864948_0_73"/>
          <p:cNvSpPr txBox="1"/>
          <p:nvPr>
            <p:ph idx="1" type="body"/>
          </p:nvPr>
        </p:nvSpPr>
        <p:spPr>
          <a:xfrm>
            <a:off x="838200" y="1043608"/>
            <a:ext cx="10515600" cy="51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d276864948_0_73"/>
          <p:cNvSpPr txBox="1"/>
          <p:nvPr>
            <p:ph idx="12" type="sldNum"/>
          </p:nvPr>
        </p:nvSpPr>
        <p:spPr>
          <a:xfrm>
            <a:off x="4724400" y="6582636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2d276864948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438" y="1195674"/>
            <a:ext cx="5135126" cy="21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d276864948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138" y="3611951"/>
            <a:ext cx="5025749" cy="17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d276864948_0_73"/>
          <p:cNvSpPr txBox="1"/>
          <p:nvPr/>
        </p:nvSpPr>
        <p:spPr>
          <a:xfrm>
            <a:off x="838200" y="6339850"/>
            <a:ext cx="5418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Figures: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https://newsletter.maartengrootendorst.com/p/a-visual-guide-to-mamba-and-state</a:t>
            </a:r>
            <a:r>
              <a:rPr lang="en-US" sz="1000">
                <a:solidFill>
                  <a:srgbClr val="888888"/>
                </a:solidFill>
              </a:rPr>
              <a:t> 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2023-11-06T10:59:31Z</dcterms:created>
  <dc:creator>Siyi Du</dc:creator>
</cp:coreProperties>
</file>